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70" r:id="rId3"/>
    <p:sldId id="271" r:id="rId4"/>
    <p:sldId id="264" r:id="rId5"/>
    <p:sldId id="272" r:id="rId6"/>
    <p:sldId id="265" r:id="rId7"/>
    <p:sldId id="258" r:id="rId8"/>
    <p:sldId id="266" r:id="rId9"/>
    <p:sldId id="273" r:id="rId10"/>
    <p:sldId id="259" r:id="rId11"/>
    <p:sldId id="260" r:id="rId12"/>
    <p:sldId id="261" r:id="rId13"/>
    <p:sldId id="277" r:id="rId14"/>
    <p:sldId id="278" r:id="rId15"/>
    <p:sldId id="274" r:id="rId16"/>
    <p:sldId id="275" r:id="rId17"/>
    <p:sldId id="276" r:id="rId18"/>
    <p:sldId id="26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3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12"/>
    <p:restoredTop sz="75093"/>
  </p:normalViewPr>
  <p:slideViewPr>
    <p:cSldViewPr snapToGrid="0">
      <p:cViewPr varScale="1">
        <p:scale>
          <a:sx n="94" d="100"/>
          <a:sy n="94" d="100"/>
        </p:scale>
        <p:origin x="22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BFEEF-1F3B-D045-B8FD-60D529437954}" type="datetimeFigureOut">
              <a:rPr lang="en-US" smtClean="0"/>
              <a:t>11/10/24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EBAA7-89A3-1347-95A9-5FAFB1D91FE0}" type="slidenum">
              <a:rPr lang="en-US" smtClean="0"/>
              <a:t>‹#›</a:t>
            </a:fld>
            <a:endParaRPr lang="en-US"/>
          </a:p>
        </p:txBody>
      </p:sp>
    </p:spTree>
    <p:extLst>
      <p:ext uri="{BB962C8B-B14F-4D97-AF65-F5344CB8AC3E}">
        <p14:creationId xmlns:p14="http://schemas.microsoft.com/office/powerpoint/2010/main" val="213725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3EBAA7-89A3-1347-95A9-5FAFB1D91FE0}" type="slidenum">
              <a:rPr lang="en-US" smtClean="0"/>
              <a:t>1</a:t>
            </a:fld>
            <a:endParaRPr lang="en-US"/>
          </a:p>
        </p:txBody>
      </p:sp>
    </p:spTree>
    <p:extLst>
      <p:ext uri="{BB962C8B-B14F-4D97-AF65-F5344CB8AC3E}">
        <p14:creationId xmlns:p14="http://schemas.microsoft.com/office/powerpoint/2010/main" val="1185462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In Figure 2A, we plot for each layer (column), the difference in curvature relative to the curvature in the first layer for each sentence (row).</a:t>
            </a:r>
            <a:endParaRPr lang="en-US" b="0" dirty="0">
              <a:effectLst/>
            </a:endParaRPr>
          </a:p>
          <a:p>
            <a:pPr rtl="0"/>
            <a:br>
              <a:rPr lang="en-US" b="0" dirty="0">
                <a:effectLst/>
              </a:rPr>
            </a:br>
            <a:r>
              <a:rPr lang="en-US" sz="1800" b="0" i="0" u="none" strike="noStrike" dirty="0">
                <a:solidFill>
                  <a:srgbClr val="000000"/>
                </a:solidFill>
                <a:effectLst/>
                <a:latin typeface="Arial" panose="020B0604020202020204" pitchFamily="34" charset="0"/>
              </a:rPr>
              <a:t>Beyond the middle layers, where we see a reduction in curvature for all sentences, the curvature trajectories are somewhat variable across</a:t>
            </a:r>
            <a:endParaRPr lang="en-US" b="0" dirty="0">
              <a:effectLst/>
            </a:endParaRPr>
          </a:p>
          <a:p>
            <a:pPr rtl="0"/>
            <a:r>
              <a:rPr lang="en-US" sz="1800" b="0" i="0" u="none" strike="noStrike" dirty="0">
                <a:solidFill>
                  <a:srgbClr val="000000"/>
                </a:solidFill>
                <a:effectLst/>
                <a:latin typeface="Arial" panose="020B0604020202020204" pitchFamily="34" charset="0"/>
              </a:rPr>
              <a:t>sentences: for some sentences, the curvature remains relatively constant from the middle to the late layers, for others, it increases towards the values in the early layers. The increase in curvature (on average) in the later layers is plausibly due to the fact that the model needs to eventually map its</a:t>
            </a:r>
            <a:endParaRPr lang="en-US" b="0" dirty="0">
              <a:effectLst/>
            </a:endParaRPr>
          </a:p>
          <a:p>
            <a:pPr rtl="0"/>
            <a:r>
              <a:rPr lang="en-US" sz="1800" b="0" i="0" u="none" strike="noStrike" dirty="0">
                <a:solidFill>
                  <a:srgbClr val="000000"/>
                </a:solidFill>
                <a:effectLst/>
                <a:latin typeface="Arial" panose="020B0604020202020204" pitchFamily="34" charset="0"/>
              </a:rPr>
              <a:t>representations back to words in the output, and the word space is inherently nonlinear.</a:t>
            </a:r>
            <a:endParaRPr lang="en-US" b="0" dirty="0">
              <a:effectLst/>
            </a:endParaRPr>
          </a:p>
          <a:p>
            <a:pPr rtl="0"/>
            <a:br>
              <a:rPr lang="en-US" b="0" dirty="0">
                <a:effectLst/>
              </a:rPr>
            </a:br>
            <a:r>
              <a:rPr lang="en-US" sz="1800" b="0" i="0" u="none" strike="noStrike" dirty="0">
                <a:solidFill>
                  <a:srgbClr val="000000"/>
                </a:solidFill>
                <a:effectLst/>
                <a:latin typeface="Arial" panose="020B0604020202020204" pitchFamily="34" charset="0"/>
              </a:rPr>
              <a:t>B. to make sure change in curvature is not due to model architecture </a:t>
            </a:r>
            <a:endParaRPr lang="en-US" b="0" dirty="0">
              <a:effectLst/>
            </a:endParaRPr>
          </a:p>
          <a:p>
            <a:pPr rtl="0"/>
            <a:br>
              <a:rPr lang="en-US" b="0" dirty="0">
                <a:effectLst/>
              </a:rPr>
            </a:br>
            <a:r>
              <a:rPr lang="en-US" sz="1800" b="0" i="0" u="none" strike="noStrike" dirty="0">
                <a:solidFill>
                  <a:srgbClr val="000000"/>
                </a:solidFill>
                <a:effectLst/>
                <a:latin typeface="Arial" panose="020B0604020202020204" pitchFamily="34" charset="0"/>
              </a:rPr>
              <a:t>C. selected 300 sentences with the max curvature drop for the trained and untrained model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23EBAA7-89A3-1347-95A9-5FAFB1D91FE0}" type="slidenum">
              <a:rPr lang="en-US" smtClean="0"/>
              <a:t>10</a:t>
            </a:fld>
            <a:endParaRPr lang="en-US"/>
          </a:p>
        </p:txBody>
      </p:sp>
    </p:spTree>
    <p:extLst>
      <p:ext uri="{BB962C8B-B14F-4D97-AF65-F5344CB8AC3E}">
        <p14:creationId xmlns:p14="http://schemas.microsoft.com/office/powerpoint/2010/main" val="2818462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really excited about these findings because</a:t>
            </a:r>
          </a:p>
          <a:p>
            <a:pPr marL="228600" indent="-228600">
              <a:buAutoNum type="arabicPeriod"/>
            </a:pPr>
            <a:r>
              <a:rPr lang="en-US" dirty="0"/>
              <a:t>Suggest that temporal straightening can be applied across two different domains</a:t>
            </a:r>
          </a:p>
          <a:p>
            <a:pPr marL="228600" indent="-228600">
              <a:buAutoNum type="arabicPeriod"/>
            </a:pPr>
            <a:r>
              <a:rPr lang="en-US" dirty="0"/>
              <a:t>Opens up exciting questions - what about humans? If we share the same predictive mechanism can we begin to understand why </a:t>
            </a:r>
            <a:r>
              <a:rPr lang="en-US" dirty="0" err="1"/>
              <a:t>chatGPT</a:t>
            </a:r>
            <a:r>
              <a:rPr lang="en-US" dirty="0"/>
              <a:t> is so good?  </a:t>
            </a:r>
          </a:p>
        </p:txBody>
      </p:sp>
      <p:sp>
        <p:nvSpPr>
          <p:cNvPr id="4" name="Slide Number Placeholder 3"/>
          <p:cNvSpPr>
            <a:spLocks noGrp="1"/>
          </p:cNvSpPr>
          <p:nvPr>
            <p:ph type="sldNum" sz="quarter" idx="5"/>
          </p:nvPr>
        </p:nvSpPr>
        <p:spPr/>
        <p:txBody>
          <a:bodyPr/>
          <a:lstStyle/>
          <a:p>
            <a:fld id="{023EBAA7-89A3-1347-95A9-5FAFB1D91FE0}" type="slidenum">
              <a:rPr lang="en-US" smtClean="0"/>
              <a:t>11</a:t>
            </a:fld>
            <a:endParaRPr lang="en-US"/>
          </a:p>
        </p:txBody>
      </p:sp>
    </p:spTree>
    <p:extLst>
      <p:ext uri="{BB962C8B-B14F-4D97-AF65-F5344CB8AC3E}">
        <p14:creationId xmlns:p14="http://schemas.microsoft.com/office/powerpoint/2010/main" val="911011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fMRI data is too noisy to provide reliable curvature estimates</a:t>
            </a:r>
          </a:p>
          <a:p>
            <a:endParaRPr lang="en-US" dirty="0"/>
          </a:p>
          <a:p>
            <a:r>
              <a:rPr lang="en-US" dirty="0"/>
              <a:t>But it is great for estimating timescale information</a:t>
            </a:r>
          </a:p>
          <a:p>
            <a:endParaRPr lang="en-US" dirty="0"/>
          </a:p>
          <a:p>
            <a:pPr marL="171450" indent="-171450">
              <a:buFontTx/>
              <a:buChar char="-"/>
            </a:pPr>
            <a:r>
              <a:rPr lang="en-US" dirty="0"/>
              <a:t>We hypothesized that there’s a relationship between curvature and timescale </a:t>
            </a:r>
          </a:p>
          <a:p>
            <a:pPr marL="171450" indent="-171450">
              <a:buFontTx/>
              <a:buChar char="-"/>
            </a:pPr>
            <a:r>
              <a:rPr lang="en-US" dirty="0"/>
              <a:t>So we simulated time series with different timescales using a first-order autoregressive model, these are some examples, and we calculated curvature </a:t>
            </a:r>
          </a:p>
          <a:p>
            <a:pPr marL="171450" indent="-171450">
              <a:buFontTx/>
              <a:buChar char="-"/>
            </a:pPr>
            <a:r>
              <a:rPr lang="en-US" dirty="0"/>
              <a:t>And we found there’s a strong relationship.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23EBAA7-89A3-1347-95A9-5FAFB1D91FE0}" type="slidenum">
              <a:rPr lang="en-US" smtClean="0"/>
              <a:t>12</a:t>
            </a:fld>
            <a:endParaRPr lang="en-US"/>
          </a:p>
        </p:txBody>
      </p:sp>
    </p:spTree>
    <p:extLst>
      <p:ext uri="{BB962C8B-B14F-4D97-AF65-F5344CB8AC3E}">
        <p14:creationId xmlns:p14="http://schemas.microsoft.com/office/powerpoint/2010/main" val="418051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2800" dirty="0"/>
              <a:t>This is fMRI data collected by Jerry while subjects listened to continuous stories in the scanner.</a:t>
            </a:r>
          </a:p>
          <a:p>
            <a:pPr marL="171450" indent="-171450">
              <a:buFontTx/>
              <a:buChar char="-"/>
            </a:pPr>
            <a:endParaRPr lang="en-US" sz="2800" dirty="0"/>
          </a:p>
          <a:p>
            <a:pPr marL="171450" indent="-171450">
              <a:buFontTx/>
              <a:buChar char="-"/>
            </a:pPr>
            <a:r>
              <a:rPr lang="en-US" sz="1800" dirty="0"/>
              <a:t>To estimate the timescale of fMRI signals, we look at power spectral density -- how the power of BOLD signals is distributed across different frequency bands</a:t>
            </a:r>
          </a:p>
          <a:p>
            <a:pPr marL="171450" indent="-171450">
              <a:buFontTx/>
              <a:buChar char="-"/>
            </a:pPr>
            <a:r>
              <a:rPr lang="en-US" sz="1800" dirty="0"/>
              <a:t>If most of the power is concentrated in low-frequency bands, the signals reflect longer timescale processes</a:t>
            </a:r>
          </a:p>
          <a:p>
            <a:pPr marL="171450" indent="-171450">
              <a:buFontTx/>
              <a:buChar char="-"/>
            </a:pPr>
            <a:endParaRPr lang="en-US" sz="1800" dirty="0">
              <a:solidFill>
                <a:srgbClr val="595959"/>
              </a:solidFill>
              <a:effectLst/>
              <a:highlight>
                <a:srgbClr val="FFFF00"/>
              </a:highligh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595959"/>
                </a:solidFill>
                <a:effectLst/>
                <a:highlight>
                  <a:srgbClr val="FFFF00"/>
                </a:highlight>
                <a:latin typeface="Arial" panose="020B0604020202020204" pitchFamily="34" charset="0"/>
                <a:ea typeface="Times New Roman" panose="02020603050405020304" pitchFamily="18" charset="0"/>
              </a:rPr>
              <a:t>superior premotor ventral (SPMV)</a:t>
            </a:r>
            <a:r>
              <a:rPr lang="en-US" sz="1800" dirty="0">
                <a:solidFill>
                  <a:srgbClr val="595959"/>
                </a:solidFill>
                <a:effectLst/>
                <a:latin typeface="Arial" panose="020B0604020202020204" pitchFamily="34" charset="0"/>
                <a:ea typeface="Times New Roman" panose="02020603050405020304" pitchFamily="18" charset="0"/>
              </a:rPr>
              <a:t> – low level speech processing/motor area, this is lower level, will behave more like AC than prefrontal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595959"/>
              </a:solidFill>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595959"/>
              </a:solidFill>
              <a:effectLst/>
              <a:latin typeface="Arial" panose="020B0604020202020204" pitchFamily="34"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23EBAA7-89A3-1347-95A9-5FAFB1D91FE0}" type="slidenum">
              <a:rPr lang="en-US" smtClean="0"/>
              <a:t>15</a:t>
            </a:fld>
            <a:endParaRPr lang="en-US"/>
          </a:p>
        </p:txBody>
      </p:sp>
    </p:spTree>
    <p:extLst>
      <p:ext uri="{BB962C8B-B14F-4D97-AF65-F5344CB8AC3E}">
        <p14:creationId xmlns:p14="http://schemas.microsoft.com/office/powerpoint/2010/main" val="1615762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3EBAA7-89A3-1347-95A9-5FAFB1D91FE0}" type="slidenum">
              <a:rPr lang="en-US" smtClean="0"/>
              <a:t>16</a:t>
            </a:fld>
            <a:endParaRPr lang="en-US"/>
          </a:p>
        </p:txBody>
      </p:sp>
    </p:spTree>
    <p:extLst>
      <p:ext uri="{BB962C8B-B14F-4D97-AF65-F5344CB8AC3E}">
        <p14:creationId xmlns:p14="http://schemas.microsoft.com/office/powerpoint/2010/main" val="403237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make predictions all the time. </a:t>
            </a:r>
          </a:p>
          <a:p>
            <a:r>
              <a:rPr lang="en-US" dirty="0"/>
              <a:t>To interact with the environment, and with other people, we need to be able to convert the recent inputs into reasonable predictions of future states. </a:t>
            </a:r>
          </a:p>
          <a:p>
            <a:r>
              <a:rPr lang="en-US" dirty="0"/>
              <a:t>To hit the ball, this man is making predictive saccades to where the ball will likely end up in the next second </a:t>
            </a:r>
          </a:p>
          <a:p>
            <a:r>
              <a:rPr lang="en-US" dirty="0"/>
              <a:t>We do this rather effortlessly, might not even realize</a:t>
            </a:r>
          </a:p>
        </p:txBody>
      </p:sp>
      <p:sp>
        <p:nvSpPr>
          <p:cNvPr id="4" name="Slide Number Placeholder 3"/>
          <p:cNvSpPr>
            <a:spLocks noGrp="1"/>
          </p:cNvSpPr>
          <p:nvPr>
            <p:ph type="sldNum" sz="quarter" idx="5"/>
          </p:nvPr>
        </p:nvSpPr>
        <p:spPr/>
        <p:txBody>
          <a:bodyPr/>
          <a:lstStyle/>
          <a:p>
            <a:fld id="{023EBAA7-89A3-1347-95A9-5FAFB1D91FE0}" type="slidenum">
              <a:rPr lang="en-US" smtClean="0"/>
              <a:t>2</a:t>
            </a:fld>
            <a:endParaRPr lang="en-US"/>
          </a:p>
        </p:txBody>
      </p:sp>
    </p:spTree>
    <p:extLst>
      <p:ext uri="{BB962C8B-B14F-4D97-AF65-F5344CB8AC3E}">
        <p14:creationId xmlns:p14="http://schemas.microsoft.com/office/powerpoint/2010/main" val="3369433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you look at the input level, its not obvious how our brain does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interested in…</a:t>
            </a:r>
          </a:p>
          <a:p>
            <a:endParaRPr lang="en-US" dirty="0"/>
          </a:p>
        </p:txBody>
      </p:sp>
      <p:sp>
        <p:nvSpPr>
          <p:cNvPr id="4" name="Slide Number Placeholder 3"/>
          <p:cNvSpPr>
            <a:spLocks noGrp="1"/>
          </p:cNvSpPr>
          <p:nvPr>
            <p:ph type="sldNum" sz="quarter" idx="5"/>
          </p:nvPr>
        </p:nvSpPr>
        <p:spPr/>
        <p:txBody>
          <a:bodyPr/>
          <a:lstStyle/>
          <a:p>
            <a:fld id="{023EBAA7-89A3-1347-95A9-5FAFB1D91FE0}" type="slidenum">
              <a:rPr lang="en-US" smtClean="0"/>
              <a:t>3</a:t>
            </a:fld>
            <a:endParaRPr lang="en-US"/>
          </a:p>
        </p:txBody>
      </p:sp>
    </p:spTree>
    <p:extLst>
      <p:ext uri="{BB962C8B-B14F-4D97-AF65-F5344CB8AC3E}">
        <p14:creationId xmlns:p14="http://schemas.microsoft.com/office/powerpoint/2010/main" val="2580544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information we are dealing with is light intensities at each pixel. Let’s represent this entire frame as one point in this high dimensional space, each dimension is the intensity of one pixel </a:t>
            </a:r>
          </a:p>
        </p:txBody>
      </p:sp>
      <p:sp>
        <p:nvSpPr>
          <p:cNvPr id="4" name="Slide Number Placeholder 3"/>
          <p:cNvSpPr>
            <a:spLocks noGrp="1"/>
          </p:cNvSpPr>
          <p:nvPr>
            <p:ph type="sldNum" sz="quarter" idx="5"/>
          </p:nvPr>
        </p:nvSpPr>
        <p:spPr/>
        <p:txBody>
          <a:bodyPr/>
          <a:lstStyle/>
          <a:p>
            <a:fld id="{023EBAA7-89A3-1347-95A9-5FAFB1D91FE0}" type="slidenum">
              <a:rPr lang="en-US" smtClean="0"/>
              <a:t>4</a:t>
            </a:fld>
            <a:endParaRPr lang="en-US"/>
          </a:p>
        </p:txBody>
      </p:sp>
    </p:spTree>
    <p:extLst>
      <p:ext uri="{BB962C8B-B14F-4D97-AF65-F5344CB8AC3E}">
        <p14:creationId xmlns:p14="http://schemas.microsoft.com/office/powerpoint/2010/main" val="785727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a movie, with the added time dimension, the points start to trace out a trajectory. At the input level, we observe these trajectories to be highly curved and irregular. What that means is that it is really difficult to predict where the next point is going to land in this space. The temporal straightening hypothesis suggests that our visual system transforms the representations of recent input to follow a straighter trajectory, which facilitates linear extrapolation.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Curvature is defined as deviations from a straight path </a:t>
            </a:r>
          </a:p>
        </p:txBody>
      </p:sp>
      <p:sp>
        <p:nvSpPr>
          <p:cNvPr id="4" name="Slide Number Placeholder 3"/>
          <p:cNvSpPr>
            <a:spLocks noGrp="1"/>
          </p:cNvSpPr>
          <p:nvPr>
            <p:ph type="sldNum" sz="quarter" idx="5"/>
          </p:nvPr>
        </p:nvSpPr>
        <p:spPr/>
        <p:txBody>
          <a:bodyPr/>
          <a:lstStyle/>
          <a:p>
            <a:fld id="{023EBAA7-89A3-1347-95A9-5FAFB1D91FE0}" type="slidenum">
              <a:rPr lang="en-US" smtClean="0"/>
              <a:t>5</a:t>
            </a:fld>
            <a:endParaRPr lang="en-US"/>
          </a:p>
        </p:txBody>
      </p:sp>
    </p:spTree>
    <p:extLst>
      <p:ext uri="{BB962C8B-B14F-4D97-AF65-F5344CB8AC3E}">
        <p14:creationId xmlns:p14="http://schemas.microsoft.com/office/powerpoint/2010/main" val="4260658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3EBAA7-89A3-1347-95A9-5FAFB1D91FE0}" type="slidenum">
              <a:rPr lang="en-US" smtClean="0"/>
              <a:t>6</a:t>
            </a:fld>
            <a:endParaRPr lang="en-US"/>
          </a:p>
        </p:txBody>
      </p:sp>
    </p:spTree>
    <p:extLst>
      <p:ext uri="{BB962C8B-B14F-4D97-AF65-F5344CB8AC3E}">
        <p14:creationId xmlns:p14="http://schemas.microsoft.com/office/powerpoint/2010/main" val="3259396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insights might be applied beyond vision </a:t>
            </a:r>
          </a:p>
          <a:p>
            <a:endParaRPr lang="en-US" dirty="0"/>
          </a:p>
          <a:p>
            <a:r>
              <a:rPr lang="en-US" dirty="0"/>
              <a:t>Language is a domain where information unfolds over time, and where prediction is a natural objective function. </a:t>
            </a:r>
          </a:p>
        </p:txBody>
      </p:sp>
      <p:sp>
        <p:nvSpPr>
          <p:cNvPr id="4" name="Slide Number Placeholder 3"/>
          <p:cNvSpPr>
            <a:spLocks noGrp="1"/>
          </p:cNvSpPr>
          <p:nvPr>
            <p:ph type="sldNum" sz="quarter" idx="5"/>
          </p:nvPr>
        </p:nvSpPr>
        <p:spPr/>
        <p:txBody>
          <a:bodyPr/>
          <a:lstStyle/>
          <a:p>
            <a:fld id="{023EBAA7-89A3-1347-95A9-5FAFB1D91FE0}" type="slidenum">
              <a:rPr lang="en-US" smtClean="0"/>
              <a:t>7</a:t>
            </a:fld>
            <a:endParaRPr lang="en-US"/>
          </a:p>
        </p:txBody>
      </p:sp>
    </p:spTree>
    <p:extLst>
      <p:ext uri="{BB962C8B-B14F-4D97-AF65-F5344CB8AC3E}">
        <p14:creationId xmlns:p14="http://schemas.microsoft.com/office/powerpoint/2010/main" val="3938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Hosseini and Fedorenko tested the temporal straightening hypothesis in autoregressive transformer models.  </a:t>
            </a:r>
          </a:p>
          <a:p>
            <a:pPr marL="171450" indent="-171450">
              <a:buFontTx/>
              <a:buChar char="-"/>
            </a:pPr>
            <a:r>
              <a:rPr lang="en-US" dirty="0"/>
              <a:t>You pass a sentence through the network, in each layer, you can get activation weights of all the units for each word (represented as one point in this space) and then calculate the average curvature of a sentence trajectory</a:t>
            </a:r>
          </a:p>
          <a:p>
            <a:pPr marL="171450" indent="-171450">
              <a:buFontTx/>
              <a:buChar char="-"/>
            </a:pPr>
            <a:r>
              <a:rPr lang="en-US" dirty="0"/>
              <a:t>too complex to be unpacked in one single computational step. So they compare earlier layers with deeper layers</a:t>
            </a:r>
          </a:p>
          <a:p>
            <a:pPr marL="171450" indent="-171450">
              <a:buFontTx/>
              <a:buChar char="-"/>
            </a:pPr>
            <a:r>
              <a:rPr lang="en-US" dirty="0"/>
              <a:t>The early layers of the model approximate the early stage of processing in the brain, which deals with acoustic and word information at the sub-second scales, whereas, later layers approximate later stages of processing, where information is combined over many seconds to derive meaning</a:t>
            </a:r>
          </a:p>
          <a:p>
            <a:pPr marL="171450" indent="-171450">
              <a:buFontTx/>
              <a:buChar char="-"/>
            </a:pPr>
            <a:endParaRPr lang="en-US" dirty="0"/>
          </a:p>
          <a:p>
            <a:pPr marL="171450" indent="-171450">
              <a:buFontTx/>
              <a:buChar char="-"/>
            </a:pPr>
            <a:r>
              <a:rPr lang="en-US" dirty="0"/>
              <a:t>So they hypothesized that the trajectory would become progressively straighter in deeper layers to facilitate prediction. And that’s what they found. </a:t>
            </a:r>
          </a:p>
        </p:txBody>
      </p:sp>
      <p:sp>
        <p:nvSpPr>
          <p:cNvPr id="4" name="Slide Number Placeholder 3"/>
          <p:cNvSpPr>
            <a:spLocks noGrp="1"/>
          </p:cNvSpPr>
          <p:nvPr>
            <p:ph type="sldNum" sz="quarter" idx="5"/>
          </p:nvPr>
        </p:nvSpPr>
        <p:spPr/>
        <p:txBody>
          <a:bodyPr/>
          <a:lstStyle/>
          <a:p>
            <a:fld id="{023EBAA7-89A3-1347-95A9-5FAFB1D91FE0}" type="slidenum">
              <a:rPr lang="en-US" smtClean="0"/>
              <a:t>8</a:t>
            </a:fld>
            <a:endParaRPr lang="en-US"/>
          </a:p>
        </p:txBody>
      </p:sp>
    </p:spTree>
    <p:extLst>
      <p:ext uri="{BB962C8B-B14F-4D97-AF65-F5344CB8AC3E}">
        <p14:creationId xmlns:p14="http://schemas.microsoft.com/office/powerpoint/2010/main" val="898970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t>
            </a:r>
            <a:r>
              <a:rPr lang="en-US" dirty="0" err="1"/>
              <a:t>Lp</a:t>
            </a:r>
            <a:r>
              <a:rPr lang="en-US" dirty="0"/>
              <a:t> activation as states x1, x2,…, </a:t>
            </a:r>
            <a:r>
              <a:rPr lang="en-US" dirty="0" err="1"/>
              <a:t>xn</a:t>
            </a:r>
            <a:endParaRPr lang="en-US" dirty="0"/>
          </a:p>
        </p:txBody>
      </p:sp>
      <p:sp>
        <p:nvSpPr>
          <p:cNvPr id="4" name="Slide Number Placeholder 3"/>
          <p:cNvSpPr>
            <a:spLocks noGrp="1"/>
          </p:cNvSpPr>
          <p:nvPr>
            <p:ph type="sldNum" sz="quarter" idx="5"/>
          </p:nvPr>
        </p:nvSpPr>
        <p:spPr/>
        <p:txBody>
          <a:bodyPr/>
          <a:lstStyle/>
          <a:p>
            <a:fld id="{023EBAA7-89A3-1347-95A9-5FAFB1D91FE0}" type="slidenum">
              <a:rPr lang="en-US" smtClean="0"/>
              <a:t>9</a:t>
            </a:fld>
            <a:endParaRPr lang="en-US"/>
          </a:p>
        </p:txBody>
      </p:sp>
    </p:spTree>
    <p:extLst>
      <p:ext uri="{BB962C8B-B14F-4D97-AF65-F5344CB8AC3E}">
        <p14:creationId xmlns:p14="http://schemas.microsoft.com/office/powerpoint/2010/main" val="1362245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DCE294-4440-D040-BFD8-79C63F859AA7}" type="datetimeFigureOut">
              <a:rPr lang="en-US" smtClean="0"/>
              <a:t>11/10/24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909F01-9AF9-F544-A9C3-50F2793C726B}" type="slidenum">
              <a:rPr lang="en-US" smtClean="0"/>
              <a:t>‹#›</a:t>
            </a:fld>
            <a:endParaRPr lang="en-US"/>
          </a:p>
        </p:txBody>
      </p:sp>
    </p:spTree>
    <p:extLst>
      <p:ext uri="{BB962C8B-B14F-4D97-AF65-F5344CB8AC3E}">
        <p14:creationId xmlns:p14="http://schemas.microsoft.com/office/powerpoint/2010/main" val="2268718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DCE294-4440-D040-BFD8-79C63F859AA7}" type="datetimeFigureOut">
              <a:rPr lang="en-US" smtClean="0"/>
              <a:t>11/10/24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909F01-9AF9-F544-A9C3-50F2793C726B}" type="slidenum">
              <a:rPr lang="en-US" smtClean="0"/>
              <a:t>‹#›</a:t>
            </a:fld>
            <a:endParaRPr lang="en-US"/>
          </a:p>
        </p:txBody>
      </p:sp>
    </p:spTree>
    <p:extLst>
      <p:ext uri="{BB962C8B-B14F-4D97-AF65-F5344CB8AC3E}">
        <p14:creationId xmlns:p14="http://schemas.microsoft.com/office/powerpoint/2010/main" val="3731012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DCE294-4440-D040-BFD8-79C63F859AA7}" type="datetimeFigureOut">
              <a:rPr lang="en-US" smtClean="0"/>
              <a:t>11/10/24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909F01-9AF9-F544-A9C3-50F2793C726B}" type="slidenum">
              <a:rPr lang="en-US" smtClean="0"/>
              <a:t>‹#›</a:t>
            </a:fld>
            <a:endParaRPr lang="en-US"/>
          </a:p>
        </p:txBody>
      </p:sp>
    </p:spTree>
    <p:extLst>
      <p:ext uri="{BB962C8B-B14F-4D97-AF65-F5344CB8AC3E}">
        <p14:creationId xmlns:p14="http://schemas.microsoft.com/office/powerpoint/2010/main" val="4236023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DCE294-4440-D040-BFD8-79C63F859AA7}" type="datetimeFigureOut">
              <a:rPr lang="en-US" smtClean="0"/>
              <a:t>11/10/24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909F01-9AF9-F544-A9C3-50F2793C726B}" type="slidenum">
              <a:rPr lang="en-US" smtClean="0"/>
              <a:t>‹#›</a:t>
            </a:fld>
            <a:endParaRPr lang="en-US"/>
          </a:p>
        </p:txBody>
      </p:sp>
    </p:spTree>
    <p:extLst>
      <p:ext uri="{BB962C8B-B14F-4D97-AF65-F5344CB8AC3E}">
        <p14:creationId xmlns:p14="http://schemas.microsoft.com/office/powerpoint/2010/main" val="363782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DCE294-4440-D040-BFD8-79C63F859AA7}" type="datetimeFigureOut">
              <a:rPr lang="en-US" smtClean="0"/>
              <a:t>11/10/24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909F01-9AF9-F544-A9C3-50F2793C726B}" type="slidenum">
              <a:rPr lang="en-US" smtClean="0"/>
              <a:t>‹#›</a:t>
            </a:fld>
            <a:endParaRPr lang="en-US"/>
          </a:p>
        </p:txBody>
      </p:sp>
    </p:spTree>
    <p:extLst>
      <p:ext uri="{BB962C8B-B14F-4D97-AF65-F5344CB8AC3E}">
        <p14:creationId xmlns:p14="http://schemas.microsoft.com/office/powerpoint/2010/main" val="3074233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DCE294-4440-D040-BFD8-79C63F859AA7}" type="datetimeFigureOut">
              <a:rPr lang="en-US" smtClean="0"/>
              <a:t>11/10/24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909F01-9AF9-F544-A9C3-50F2793C726B}" type="slidenum">
              <a:rPr lang="en-US" smtClean="0"/>
              <a:t>‹#›</a:t>
            </a:fld>
            <a:endParaRPr lang="en-US"/>
          </a:p>
        </p:txBody>
      </p:sp>
    </p:spTree>
    <p:extLst>
      <p:ext uri="{BB962C8B-B14F-4D97-AF65-F5344CB8AC3E}">
        <p14:creationId xmlns:p14="http://schemas.microsoft.com/office/powerpoint/2010/main" val="2897975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DCE294-4440-D040-BFD8-79C63F859AA7}" type="datetimeFigureOut">
              <a:rPr lang="en-US" smtClean="0"/>
              <a:t>11/10/24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909F01-9AF9-F544-A9C3-50F2793C726B}" type="slidenum">
              <a:rPr lang="en-US" smtClean="0"/>
              <a:t>‹#›</a:t>
            </a:fld>
            <a:endParaRPr lang="en-US"/>
          </a:p>
        </p:txBody>
      </p:sp>
    </p:spTree>
    <p:extLst>
      <p:ext uri="{BB962C8B-B14F-4D97-AF65-F5344CB8AC3E}">
        <p14:creationId xmlns:p14="http://schemas.microsoft.com/office/powerpoint/2010/main" val="29013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DCE294-4440-D040-BFD8-79C63F859AA7}" type="datetimeFigureOut">
              <a:rPr lang="en-US" smtClean="0"/>
              <a:t>11/10/24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909F01-9AF9-F544-A9C3-50F2793C726B}" type="slidenum">
              <a:rPr lang="en-US" smtClean="0"/>
              <a:t>‹#›</a:t>
            </a:fld>
            <a:endParaRPr lang="en-US"/>
          </a:p>
        </p:txBody>
      </p:sp>
    </p:spTree>
    <p:extLst>
      <p:ext uri="{BB962C8B-B14F-4D97-AF65-F5344CB8AC3E}">
        <p14:creationId xmlns:p14="http://schemas.microsoft.com/office/powerpoint/2010/main" val="2506120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DCE294-4440-D040-BFD8-79C63F859AA7}" type="datetimeFigureOut">
              <a:rPr lang="en-US" smtClean="0"/>
              <a:t>11/10/24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909F01-9AF9-F544-A9C3-50F2793C726B}" type="slidenum">
              <a:rPr lang="en-US" smtClean="0"/>
              <a:t>‹#›</a:t>
            </a:fld>
            <a:endParaRPr lang="en-US"/>
          </a:p>
        </p:txBody>
      </p:sp>
    </p:spTree>
    <p:extLst>
      <p:ext uri="{BB962C8B-B14F-4D97-AF65-F5344CB8AC3E}">
        <p14:creationId xmlns:p14="http://schemas.microsoft.com/office/powerpoint/2010/main" val="76542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CE294-4440-D040-BFD8-79C63F859AA7}" type="datetimeFigureOut">
              <a:rPr lang="en-US" smtClean="0"/>
              <a:t>11/10/24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909F01-9AF9-F544-A9C3-50F2793C726B}" type="slidenum">
              <a:rPr lang="en-US" smtClean="0"/>
              <a:t>‹#›</a:t>
            </a:fld>
            <a:endParaRPr lang="en-US"/>
          </a:p>
        </p:txBody>
      </p:sp>
    </p:spTree>
    <p:extLst>
      <p:ext uri="{BB962C8B-B14F-4D97-AF65-F5344CB8AC3E}">
        <p14:creationId xmlns:p14="http://schemas.microsoft.com/office/powerpoint/2010/main" val="162144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CE294-4440-D040-BFD8-79C63F859AA7}" type="datetimeFigureOut">
              <a:rPr lang="en-US" smtClean="0"/>
              <a:t>11/10/24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909F01-9AF9-F544-A9C3-50F2793C726B}" type="slidenum">
              <a:rPr lang="en-US" smtClean="0"/>
              <a:t>‹#›</a:t>
            </a:fld>
            <a:endParaRPr lang="en-US"/>
          </a:p>
        </p:txBody>
      </p:sp>
    </p:spTree>
    <p:extLst>
      <p:ext uri="{BB962C8B-B14F-4D97-AF65-F5344CB8AC3E}">
        <p14:creationId xmlns:p14="http://schemas.microsoft.com/office/powerpoint/2010/main" val="195886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CE294-4440-D040-BFD8-79C63F859AA7}" type="datetimeFigureOut">
              <a:rPr lang="en-US" smtClean="0"/>
              <a:t>11/10/24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909F01-9AF9-F544-A9C3-50F2793C726B}" type="slidenum">
              <a:rPr lang="en-US" smtClean="0"/>
              <a:t>‹#›</a:t>
            </a:fld>
            <a:endParaRPr lang="en-US"/>
          </a:p>
        </p:txBody>
      </p:sp>
    </p:spTree>
    <p:extLst>
      <p:ext uri="{BB962C8B-B14F-4D97-AF65-F5344CB8AC3E}">
        <p14:creationId xmlns:p14="http://schemas.microsoft.com/office/powerpoint/2010/main" val="42622965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EF272-A68E-3C74-7810-794EDDC14364}"/>
              </a:ext>
            </a:extLst>
          </p:cNvPr>
          <p:cNvSpPr>
            <a:spLocks noGrp="1"/>
          </p:cNvSpPr>
          <p:nvPr>
            <p:ph type="ctrTitle"/>
          </p:nvPr>
        </p:nvSpPr>
        <p:spPr/>
        <p:txBody>
          <a:bodyPr>
            <a:normAutofit/>
          </a:bodyPr>
          <a:lstStyle/>
          <a:p>
            <a:r>
              <a:rPr lang="en-US" dirty="0"/>
              <a:t>Predictive representations in vision and language</a:t>
            </a:r>
          </a:p>
        </p:txBody>
      </p:sp>
      <p:sp>
        <p:nvSpPr>
          <p:cNvPr id="3" name="Subtitle 2">
            <a:extLst>
              <a:ext uri="{FF2B5EF4-FFF2-40B4-BE49-F238E27FC236}">
                <a16:creationId xmlns:a16="http://schemas.microsoft.com/office/drawing/2014/main" id="{7B51CD9F-419F-0CC9-117E-7CC644FE8AA8}"/>
              </a:ext>
            </a:extLst>
          </p:cNvPr>
          <p:cNvSpPr>
            <a:spLocks noGrp="1"/>
          </p:cNvSpPr>
          <p:nvPr>
            <p:ph type="subTitle" idx="1"/>
          </p:nvPr>
        </p:nvSpPr>
        <p:spPr/>
        <p:txBody>
          <a:bodyPr/>
          <a:lstStyle/>
          <a:p>
            <a:endParaRPr lang="en-US" dirty="0"/>
          </a:p>
          <a:p>
            <a:r>
              <a:rPr lang="en-US" sz="2800" dirty="0"/>
              <a:t>Jiaming Xu </a:t>
            </a:r>
          </a:p>
        </p:txBody>
      </p:sp>
      <p:pic>
        <p:nvPicPr>
          <p:cNvPr id="5" name="Picture 4">
            <a:extLst>
              <a:ext uri="{FF2B5EF4-FFF2-40B4-BE49-F238E27FC236}">
                <a16:creationId xmlns:a16="http://schemas.microsoft.com/office/drawing/2014/main" id="{B781FC11-5B12-131E-F14C-E65E84D82B93}"/>
              </a:ext>
            </a:extLst>
          </p:cNvPr>
          <p:cNvPicPr>
            <a:picLocks noChangeAspect="1"/>
          </p:cNvPicPr>
          <p:nvPr/>
        </p:nvPicPr>
        <p:blipFill>
          <a:blip r:embed="rId3"/>
          <a:stretch>
            <a:fillRect/>
          </a:stretch>
        </p:blipFill>
        <p:spPr>
          <a:xfrm>
            <a:off x="9661369" y="4230212"/>
            <a:ext cx="1528930" cy="2021471"/>
          </a:xfrm>
          <a:prstGeom prst="rect">
            <a:avLst/>
          </a:prstGeom>
        </p:spPr>
      </p:pic>
      <p:pic>
        <p:nvPicPr>
          <p:cNvPr id="9" name="Picture 8">
            <a:extLst>
              <a:ext uri="{FF2B5EF4-FFF2-40B4-BE49-F238E27FC236}">
                <a16:creationId xmlns:a16="http://schemas.microsoft.com/office/drawing/2014/main" id="{5AAC6CE1-8D09-C5AC-4AF1-C733651A4EF3}"/>
              </a:ext>
            </a:extLst>
          </p:cNvPr>
          <p:cNvPicPr>
            <a:picLocks noChangeAspect="1"/>
          </p:cNvPicPr>
          <p:nvPr/>
        </p:nvPicPr>
        <p:blipFill>
          <a:blip r:embed="rId4"/>
          <a:stretch>
            <a:fillRect/>
          </a:stretch>
        </p:blipFill>
        <p:spPr>
          <a:xfrm>
            <a:off x="3100748" y="4247064"/>
            <a:ext cx="1553916" cy="2004619"/>
          </a:xfrm>
          <a:prstGeom prst="rect">
            <a:avLst/>
          </a:prstGeom>
        </p:spPr>
      </p:pic>
      <p:pic>
        <p:nvPicPr>
          <p:cNvPr id="1026" name="Picture 2" descr="Mary Hayhoe">
            <a:extLst>
              <a:ext uri="{FF2B5EF4-FFF2-40B4-BE49-F238E27FC236}">
                <a16:creationId xmlns:a16="http://schemas.microsoft.com/office/drawing/2014/main" id="{0A0A7712-7D3A-41B6-5398-F89298FDFE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31" y="4247064"/>
            <a:ext cx="1576748" cy="202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71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A059A84-07BA-C0C8-7612-1372DA530871}"/>
              </a:ext>
            </a:extLst>
          </p:cNvPr>
          <p:cNvSpPr txBox="1"/>
          <p:nvPr/>
        </p:nvSpPr>
        <p:spPr>
          <a:xfrm>
            <a:off x="8847439" y="6405542"/>
            <a:ext cx="6314179" cy="307777"/>
          </a:xfrm>
          <a:prstGeom prst="rect">
            <a:avLst/>
          </a:prstGeom>
          <a:noFill/>
        </p:spPr>
        <p:txBody>
          <a:bodyPr wrap="square">
            <a:spAutoFit/>
          </a:bodyPr>
          <a:lstStyle/>
          <a:p>
            <a:r>
              <a:rPr lang="en-US" sz="1400" dirty="0">
                <a:effectLst/>
              </a:rPr>
              <a:t>Hosseini, E. A., &amp; Fedorenko, E. (2023)</a:t>
            </a:r>
          </a:p>
        </p:txBody>
      </p:sp>
      <p:pic>
        <p:nvPicPr>
          <p:cNvPr id="1026" name="Picture 2">
            <a:extLst>
              <a:ext uri="{FF2B5EF4-FFF2-40B4-BE49-F238E27FC236}">
                <a16:creationId xmlns:a16="http://schemas.microsoft.com/office/drawing/2014/main" id="{482F0684-0FCE-B4E2-B008-229EA35F2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794" y="510006"/>
            <a:ext cx="9712412" cy="583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972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EC0562-B8C9-7895-FCD1-E5E8CA31F55A}"/>
              </a:ext>
            </a:extLst>
          </p:cNvPr>
          <p:cNvPicPr>
            <a:picLocks noChangeAspect="1"/>
          </p:cNvPicPr>
          <p:nvPr/>
        </p:nvPicPr>
        <p:blipFill>
          <a:blip r:embed="rId3"/>
          <a:stretch>
            <a:fillRect/>
          </a:stretch>
        </p:blipFill>
        <p:spPr>
          <a:xfrm>
            <a:off x="1173892" y="918757"/>
            <a:ext cx="9844216" cy="5547362"/>
          </a:xfrm>
          <a:prstGeom prst="rect">
            <a:avLst/>
          </a:prstGeom>
          <a:effectLst>
            <a:softEdge rad="1017093"/>
          </a:effectLst>
        </p:spPr>
      </p:pic>
      <p:sp>
        <p:nvSpPr>
          <p:cNvPr id="2" name="Title 1">
            <a:extLst>
              <a:ext uri="{FF2B5EF4-FFF2-40B4-BE49-F238E27FC236}">
                <a16:creationId xmlns:a16="http://schemas.microsoft.com/office/drawing/2014/main" id="{66BC4AD4-073A-9FAC-8155-5C96D0554768}"/>
              </a:ext>
            </a:extLst>
          </p:cNvPr>
          <p:cNvSpPr>
            <a:spLocks noGrp="1"/>
          </p:cNvSpPr>
          <p:nvPr>
            <p:ph type="title"/>
          </p:nvPr>
        </p:nvSpPr>
        <p:spPr>
          <a:xfrm>
            <a:off x="430427" y="135924"/>
            <a:ext cx="10515600" cy="1325563"/>
          </a:xfrm>
        </p:spPr>
        <p:txBody>
          <a:bodyPr>
            <a:normAutofit/>
          </a:bodyPr>
          <a:lstStyle/>
          <a:p>
            <a:r>
              <a:rPr lang="en-US" sz="3200" dirty="0"/>
              <a:t>How about humans?</a:t>
            </a:r>
          </a:p>
        </p:txBody>
      </p:sp>
      <p:sp>
        <p:nvSpPr>
          <p:cNvPr id="3" name="TextBox 2">
            <a:extLst>
              <a:ext uri="{FF2B5EF4-FFF2-40B4-BE49-F238E27FC236}">
                <a16:creationId xmlns:a16="http://schemas.microsoft.com/office/drawing/2014/main" id="{6A91F669-DFB2-B43A-1E2A-C2206E55C059}"/>
              </a:ext>
            </a:extLst>
          </p:cNvPr>
          <p:cNvSpPr txBox="1"/>
          <p:nvPr/>
        </p:nvSpPr>
        <p:spPr>
          <a:xfrm>
            <a:off x="10059577" y="6096787"/>
            <a:ext cx="1772899" cy="369332"/>
          </a:xfrm>
          <a:prstGeom prst="rect">
            <a:avLst/>
          </a:prstGeom>
          <a:noFill/>
        </p:spPr>
        <p:txBody>
          <a:bodyPr wrap="square" rtlCol="0">
            <a:spAutoFit/>
          </a:bodyPr>
          <a:lstStyle/>
          <a:p>
            <a:r>
              <a:rPr lang="en-US" dirty="0"/>
              <a:t>(ChatGPT, 2024)</a:t>
            </a:r>
          </a:p>
        </p:txBody>
      </p:sp>
    </p:spTree>
    <p:extLst>
      <p:ext uri="{BB962C8B-B14F-4D97-AF65-F5344CB8AC3E}">
        <p14:creationId xmlns:p14="http://schemas.microsoft.com/office/powerpoint/2010/main" val="319312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1B9910-A064-1639-32EA-F16BAB1B5229}"/>
              </a:ext>
            </a:extLst>
          </p:cNvPr>
          <p:cNvSpPr txBox="1"/>
          <p:nvPr/>
        </p:nvSpPr>
        <p:spPr>
          <a:xfrm>
            <a:off x="8938746" y="1215176"/>
            <a:ext cx="2007281" cy="400110"/>
          </a:xfrm>
          <a:prstGeom prst="rect">
            <a:avLst/>
          </a:prstGeom>
          <a:noFill/>
        </p:spPr>
        <p:txBody>
          <a:bodyPr wrap="none" rtlCol="0">
            <a:spAutoFit/>
          </a:bodyPr>
          <a:lstStyle/>
          <a:p>
            <a:r>
              <a:rPr lang="en-US" sz="2000" dirty="0"/>
              <a:t>Longer timescale </a:t>
            </a:r>
          </a:p>
        </p:txBody>
      </p:sp>
      <p:sp>
        <p:nvSpPr>
          <p:cNvPr id="9" name="TextBox 8">
            <a:extLst>
              <a:ext uri="{FF2B5EF4-FFF2-40B4-BE49-F238E27FC236}">
                <a16:creationId xmlns:a16="http://schemas.microsoft.com/office/drawing/2014/main" id="{ABA756E6-6A4D-B924-05BD-FF129D67ABD0}"/>
              </a:ext>
            </a:extLst>
          </p:cNvPr>
          <p:cNvSpPr txBox="1"/>
          <p:nvPr/>
        </p:nvSpPr>
        <p:spPr>
          <a:xfrm>
            <a:off x="8928200" y="2045384"/>
            <a:ext cx="2286203" cy="400110"/>
          </a:xfrm>
          <a:prstGeom prst="rect">
            <a:avLst/>
          </a:prstGeom>
          <a:noFill/>
        </p:spPr>
        <p:txBody>
          <a:bodyPr wrap="none" rtlCol="0">
            <a:spAutoFit/>
          </a:bodyPr>
          <a:lstStyle/>
          <a:p>
            <a:r>
              <a:rPr lang="en-US" sz="2000" dirty="0"/>
              <a:t>Straighter trajectory</a:t>
            </a:r>
          </a:p>
        </p:txBody>
      </p:sp>
      <p:sp>
        <p:nvSpPr>
          <p:cNvPr id="10" name="Down Arrow 9">
            <a:extLst>
              <a:ext uri="{FF2B5EF4-FFF2-40B4-BE49-F238E27FC236}">
                <a16:creationId xmlns:a16="http://schemas.microsoft.com/office/drawing/2014/main" id="{38BE9EBC-D27A-88DF-B5E4-A7217E977876}"/>
              </a:ext>
            </a:extLst>
          </p:cNvPr>
          <p:cNvSpPr/>
          <p:nvPr/>
        </p:nvSpPr>
        <p:spPr>
          <a:xfrm>
            <a:off x="9848880" y="1676052"/>
            <a:ext cx="222422" cy="369332"/>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263B9DDA-14E4-62AC-BA2A-66E4B00E0D98}"/>
              </a:ext>
            </a:extLst>
          </p:cNvPr>
          <p:cNvPicPr>
            <a:picLocks noChangeAspect="1"/>
          </p:cNvPicPr>
          <p:nvPr/>
        </p:nvPicPr>
        <p:blipFill>
          <a:blip r:embed="rId3">
            <a:extLst>
              <a:ext uri="{96DAC541-7B7A-43D3-8B79-37D633B846F1}">
                <asvg:svgBlip xmlns:asvg="http://schemas.microsoft.com/office/drawing/2016/SVG/main" r:embed="rId4"/>
              </a:ext>
            </a:extLst>
          </a:blip>
          <a:srcRect l="1980" b="14801"/>
          <a:stretch/>
        </p:blipFill>
        <p:spPr>
          <a:xfrm>
            <a:off x="75752" y="1215176"/>
            <a:ext cx="8523080" cy="4919406"/>
          </a:xfrm>
          <a:prstGeom prst="rect">
            <a:avLst/>
          </a:prstGeom>
        </p:spPr>
      </p:pic>
      <p:sp>
        <p:nvSpPr>
          <p:cNvPr id="7" name="TextBox 6">
            <a:extLst>
              <a:ext uri="{FF2B5EF4-FFF2-40B4-BE49-F238E27FC236}">
                <a16:creationId xmlns:a16="http://schemas.microsoft.com/office/drawing/2014/main" id="{2DE71A5A-9FD0-0090-59C8-6F3E79422EB5}"/>
              </a:ext>
            </a:extLst>
          </p:cNvPr>
          <p:cNvSpPr txBox="1"/>
          <p:nvPr/>
        </p:nvSpPr>
        <p:spPr>
          <a:xfrm>
            <a:off x="1242474" y="6134582"/>
            <a:ext cx="1636987" cy="369332"/>
          </a:xfrm>
          <a:prstGeom prst="rect">
            <a:avLst/>
          </a:prstGeom>
          <a:noFill/>
        </p:spPr>
        <p:txBody>
          <a:bodyPr wrap="none" rtlCol="0">
            <a:spAutoFit/>
          </a:bodyPr>
          <a:lstStyle/>
          <a:p>
            <a:r>
              <a:rPr lang="en-US" dirty="0"/>
              <a:t>Short timescale</a:t>
            </a:r>
          </a:p>
        </p:txBody>
      </p:sp>
      <p:sp>
        <p:nvSpPr>
          <p:cNvPr id="11" name="TextBox 10">
            <a:extLst>
              <a:ext uri="{FF2B5EF4-FFF2-40B4-BE49-F238E27FC236}">
                <a16:creationId xmlns:a16="http://schemas.microsoft.com/office/drawing/2014/main" id="{F9E0AAE2-0750-E9A4-9C03-159083C4F7A6}"/>
              </a:ext>
            </a:extLst>
          </p:cNvPr>
          <p:cNvSpPr txBox="1"/>
          <p:nvPr/>
        </p:nvSpPr>
        <p:spPr>
          <a:xfrm>
            <a:off x="5602147" y="6134582"/>
            <a:ext cx="1580882" cy="369332"/>
          </a:xfrm>
          <a:prstGeom prst="rect">
            <a:avLst/>
          </a:prstGeom>
          <a:noFill/>
        </p:spPr>
        <p:txBody>
          <a:bodyPr wrap="none" rtlCol="0">
            <a:spAutoFit/>
          </a:bodyPr>
          <a:lstStyle/>
          <a:p>
            <a:r>
              <a:rPr lang="en-US" dirty="0"/>
              <a:t>Long timescale</a:t>
            </a:r>
          </a:p>
        </p:txBody>
      </p:sp>
      <p:sp>
        <p:nvSpPr>
          <p:cNvPr id="15" name="Title 1">
            <a:extLst>
              <a:ext uri="{FF2B5EF4-FFF2-40B4-BE49-F238E27FC236}">
                <a16:creationId xmlns:a16="http://schemas.microsoft.com/office/drawing/2014/main" id="{D59FA14A-3931-A830-E6A2-FDBB6E52A169}"/>
              </a:ext>
            </a:extLst>
          </p:cNvPr>
          <p:cNvSpPr>
            <a:spLocks noGrp="1"/>
          </p:cNvSpPr>
          <p:nvPr>
            <p:ph type="title"/>
          </p:nvPr>
        </p:nvSpPr>
        <p:spPr>
          <a:xfrm>
            <a:off x="430427" y="135924"/>
            <a:ext cx="10515600" cy="1325563"/>
          </a:xfrm>
        </p:spPr>
        <p:txBody>
          <a:bodyPr>
            <a:normAutofit/>
          </a:bodyPr>
          <a:lstStyle/>
          <a:p>
            <a:r>
              <a:rPr lang="en-US" sz="3200" dirty="0"/>
              <a:t>How do we test this?</a:t>
            </a:r>
          </a:p>
        </p:txBody>
      </p:sp>
      <p:sp>
        <p:nvSpPr>
          <p:cNvPr id="2" name="TextBox 1">
            <a:extLst>
              <a:ext uri="{FF2B5EF4-FFF2-40B4-BE49-F238E27FC236}">
                <a16:creationId xmlns:a16="http://schemas.microsoft.com/office/drawing/2014/main" id="{99C15802-E3CD-B7B3-9524-9A5B66459431}"/>
              </a:ext>
            </a:extLst>
          </p:cNvPr>
          <p:cNvSpPr txBox="1"/>
          <p:nvPr/>
        </p:nvSpPr>
        <p:spPr>
          <a:xfrm>
            <a:off x="8421102" y="3437348"/>
            <a:ext cx="3300400" cy="2205476"/>
          </a:xfrm>
          <a:prstGeom prst="rect">
            <a:avLst/>
          </a:prstGeom>
          <a:solidFill>
            <a:srgbClr val="002060">
              <a:alpha val="96863"/>
            </a:srgbClr>
          </a:solidFill>
        </p:spPr>
        <p:txBody>
          <a:bodyPr wrap="square" rtlCol="0">
            <a:spAutoFit/>
          </a:bodyPr>
          <a:lstStyle/>
          <a:p>
            <a:pPr>
              <a:spcAft>
                <a:spcPts val="1200"/>
              </a:spcAft>
            </a:pPr>
            <a:r>
              <a:rPr lang="en-US" sz="2000" b="1" dirty="0"/>
              <a:t>Prediction: </a:t>
            </a:r>
          </a:p>
          <a:p>
            <a:pPr>
              <a:lnSpc>
                <a:spcPts val="2600"/>
              </a:lnSpc>
              <a:spcAft>
                <a:spcPts val="1200"/>
              </a:spcAft>
            </a:pPr>
            <a:r>
              <a:rPr lang="en-US" sz="2000" dirty="0"/>
              <a:t>Representations of language trajectories become progressively straighter (longer timescale) along the language processing hierarchy</a:t>
            </a:r>
          </a:p>
        </p:txBody>
      </p:sp>
    </p:spTree>
    <p:extLst>
      <p:ext uri="{BB962C8B-B14F-4D97-AF65-F5344CB8AC3E}">
        <p14:creationId xmlns:p14="http://schemas.microsoft.com/office/powerpoint/2010/main" val="40116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28BC-E49A-4680-DB0D-B629D5D3FE9A}"/>
              </a:ext>
            </a:extLst>
          </p:cNvPr>
          <p:cNvSpPr>
            <a:spLocks noGrp="1"/>
          </p:cNvSpPr>
          <p:nvPr>
            <p:ph type="title"/>
          </p:nvPr>
        </p:nvSpPr>
        <p:spPr>
          <a:xfrm>
            <a:off x="469711" y="135583"/>
            <a:ext cx="10515600" cy="1325563"/>
          </a:xfrm>
        </p:spPr>
        <p:txBody>
          <a:bodyPr>
            <a:normAutofit/>
          </a:bodyPr>
          <a:lstStyle/>
          <a:p>
            <a:r>
              <a:rPr lang="en-US" sz="3200" dirty="0"/>
              <a:t>Fitting AR(1) to data</a:t>
            </a:r>
          </a:p>
        </p:txBody>
      </p:sp>
      <p:pic>
        <p:nvPicPr>
          <p:cNvPr id="5" name="Picture 4">
            <a:extLst>
              <a:ext uri="{FF2B5EF4-FFF2-40B4-BE49-F238E27FC236}">
                <a16:creationId xmlns:a16="http://schemas.microsoft.com/office/drawing/2014/main" id="{9C62B6C6-8A15-48B4-AE20-E51B7B6B412F}"/>
              </a:ext>
            </a:extLst>
          </p:cNvPr>
          <p:cNvPicPr>
            <a:picLocks noChangeAspect="1"/>
          </p:cNvPicPr>
          <p:nvPr/>
        </p:nvPicPr>
        <p:blipFill>
          <a:blip r:embed="rId2"/>
          <a:stretch>
            <a:fillRect/>
          </a:stretch>
        </p:blipFill>
        <p:spPr>
          <a:xfrm>
            <a:off x="2257567" y="1324668"/>
            <a:ext cx="7676866" cy="5031729"/>
          </a:xfrm>
          <a:prstGeom prst="rect">
            <a:avLst/>
          </a:prstGeom>
        </p:spPr>
      </p:pic>
    </p:spTree>
    <p:extLst>
      <p:ext uri="{BB962C8B-B14F-4D97-AF65-F5344CB8AC3E}">
        <p14:creationId xmlns:p14="http://schemas.microsoft.com/office/powerpoint/2010/main" val="336078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F02A-996F-BB92-F1C5-AE5D528440D7}"/>
              </a:ext>
            </a:extLst>
          </p:cNvPr>
          <p:cNvSpPr>
            <a:spLocks noGrp="1"/>
          </p:cNvSpPr>
          <p:nvPr>
            <p:ph type="title"/>
          </p:nvPr>
        </p:nvSpPr>
        <p:spPr>
          <a:xfrm>
            <a:off x="442415" y="135612"/>
            <a:ext cx="10515600" cy="1325563"/>
          </a:xfrm>
        </p:spPr>
        <p:txBody>
          <a:bodyPr>
            <a:normAutofit/>
          </a:bodyPr>
          <a:lstStyle/>
          <a:p>
            <a:r>
              <a:rPr lang="en-US" sz="3600" dirty="0"/>
              <a:t>Coherence </a:t>
            </a:r>
          </a:p>
        </p:txBody>
      </p:sp>
      <p:pic>
        <p:nvPicPr>
          <p:cNvPr id="5" name="Picture 4">
            <a:extLst>
              <a:ext uri="{FF2B5EF4-FFF2-40B4-BE49-F238E27FC236}">
                <a16:creationId xmlns:a16="http://schemas.microsoft.com/office/drawing/2014/main" id="{31B37294-C97B-32FF-3C40-5940EE2575B6}"/>
              </a:ext>
            </a:extLst>
          </p:cNvPr>
          <p:cNvPicPr>
            <a:picLocks noChangeAspect="1"/>
          </p:cNvPicPr>
          <p:nvPr/>
        </p:nvPicPr>
        <p:blipFill>
          <a:blip r:embed="rId2"/>
          <a:stretch>
            <a:fillRect/>
          </a:stretch>
        </p:blipFill>
        <p:spPr>
          <a:xfrm>
            <a:off x="2936705" y="1251984"/>
            <a:ext cx="6318589" cy="4807622"/>
          </a:xfrm>
          <a:prstGeom prst="rect">
            <a:avLst/>
          </a:prstGeom>
        </p:spPr>
      </p:pic>
    </p:spTree>
    <p:extLst>
      <p:ext uri="{BB962C8B-B14F-4D97-AF65-F5344CB8AC3E}">
        <p14:creationId xmlns:p14="http://schemas.microsoft.com/office/powerpoint/2010/main" val="99836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8FFB38-FE88-425C-6512-411E7C67C41F}"/>
              </a:ext>
            </a:extLst>
          </p:cNvPr>
          <p:cNvPicPr>
            <a:picLocks noChangeAspect="1"/>
          </p:cNvPicPr>
          <p:nvPr/>
        </p:nvPicPr>
        <p:blipFill>
          <a:blip r:embed="rId3"/>
          <a:stretch>
            <a:fillRect/>
          </a:stretch>
        </p:blipFill>
        <p:spPr>
          <a:xfrm>
            <a:off x="218363" y="508386"/>
            <a:ext cx="11749051" cy="6325205"/>
          </a:xfrm>
          <a:prstGeom prst="rect">
            <a:avLst/>
          </a:prstGeom>
        </p:spPr>
      </p:pic>
      <p:pic>
        <p:nvPicPr>
          <p:cNvPr id="3" name="Picture 2">
            <a:extLst>
              <a:ext uri="{FF2B5EF4-FFF2-40B4-BE49-F238E27FC236}">
                <a16:creationId xmlns:a16="http://schemas.microsoft.com/office/drawing/2014/main" id="{BAC50A58-C9C9-4462-0F58-8B42C500A45B}"/>
              </a:ext>
            </a:extLst>
          </p:cNvPr>
          <p:cNvPicPr>
            <a:picLocks noChangeAspect="1"/>
          </p:cNvPicPr>
          <p:nvPr/>
        </p:nvPicPr>
        <p:blipFill>
          <a:blip r:embed="rId4"/>
          <a:stretch>
            <a:fillRect/>
          </a:stretch>
        </p:blipFill>
        <p:spPr>
          <a:xfrm>
            <a:off x="11188809" y="5363991"/>
            <a:ext cx="710648" cy="983974"/>
          </a:xfrm>
          <a:prstGeom prst="rect">
            <a:avLst/>
          </a:prstGeom>
        </p:spPr>
      </p:pic>
      <p:sp>
        <p:nvSpPr>
          <p:cNvPr id="6" name="TextBox 5">
            <a:extLst>
              <a:ext uri="{FF2B5EF4-FFF2-40B4-BE49-F238E27FC236}">
                <a16:creationId xmlns:a16="http://schemas.microsoft.com/office/drawing/2014/main" id="{D7046528-612D-E97E-157E-24A6BBDC24F6}"/>
              </a:ext>
            </a:extLst>
          </p:cNvPr>
          <p:cNvSpPr txBox="1"/>
          <p:nvPr/>
        </p:nvSpPr>
        <p:spPr>
          <a:xfrm>
            <a:off x="9861630" y="6410504"/>
            <a:ext cx="2654358" cy="307777"/>
          </a:xfrm>
          <a:prstGeom prst="rect">
            <a:avLst/>
          </a:prstGeom>
          <a:noFill/>
        </p:spPr>
        <p:txBody>
          <a:bodyPr wrap="square">
            <a:spAutoFit/>
          </a:bodyPr>
          <a:lstStyle/>
          <a:p>
            <a:r>
              <a:rPr lang="en-US" sz="1400" dirty="0"/>
              <a:t>(data collected by Jerry Tang)</a:t>
            </a:r>
          </a:p>
        </p:txBody>
      </p:sp>
    </p:spTree>
    <p:extLst>
      <p:ext uri="{BB962C8B-B14F-4D97-AF65-F5344CB8AC3E}">
        <p14:creationId xmlns:p14="http://schemas.microsoft.com/office/powerpoint/2010/main" val="2908774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FDBA0-905D-BAC4-6CA0-1E46436217E8}"/>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8E95195C-781E-5D36-25A0-C1732830FF94}"/>
              </a:ext>
            </a:extLst>
          </p:cNvPr>
          <p:cNvSpPr txBox="1"/>
          <p:nvPr/>
        </p:nvSpPr>
        <p:spPr>
          <a:xfrm>
            <a:off x="615847" y="1239618"/>
            <a:ext cx="1677062" cy="646331"/>
          </a:xfrm>
          <a:prstGeom prst="rect">
            <a:avLst/>
          </a:prstGeom>
          <a:noFill/>
        </p:spPr>
        <p:txBody>
          <a:bodyPr wrap="none" rtlCol="0">
            <a:spAutoFit/>
          </a:bodyPr>
          <a:lstStyle/>
          <a:p>
            <a:r>
              <a:rPr lang="en-US" dirty="0"/>
              <a:t>Freq. = 0.01</a:t>
            </a:r>
          </a:p>
          <a:p>
            <a:r>
              <a:rPr lang="en-US" dirty="0"/>
              <a:t>(long timescale)</a:t>
            </a:r>
          </a:p>
        </p:txBody>
      </p:sp>
      <p:sp>
        <p:nvSpPr>
          <p:cNvPr id="12" name="TextBox 11">
            <a:extLst>
              <a:ext uri="{FF2B5EF4-FFF2-40B4-BE49-F238E27FC236}">
                <a16:creationId xmlns:a16="http://schemas.microsoft.com/office/drawing/2014/main" id="{DDF97DA1-8EE0-CF00-20FA-D2177BFE6AB6}"/>
              </a:ext>
            </a:extLst>
          </p:cNvPr>
          <p:cNvSpPr txBox="1"/>
          <p:nvPr/>
        </p:nvSpPr>
        <p:spPr>
          <a:xfrm>
            <a:off x="615847" y="4449917"/>
            <a:ext cx="1762021" cy="646331"/>
          </a:xfrm>
          <a:prstGeom prst="rect">
            <a:avLst/>
          </a:prstGeom>
          <a:noFill/>
        </p:spPr>
        <p:txBody>
          <a:bodyPr wrap="none" rtlCol="0">
            <a:spAutoFit/>
          </a:bodyPr>
          <a:lstStyle/>
          <a:p>
            <a:r>
              <a:rPr lang="en-US" dirty="0"/>
              <a:t>Freq. = 0.12</a:t>
            </a:r>
          </a:p>
          <a:p>
            <a:r>
              <a:rPr lang="en-US" dirty="0"/>
              <a:t>(short timescale)</a:t>
            </a:r>
          </a:p>
        </p:txBody>
      </p:sp>
      <p:pic>
        <p:nvPicPr>
          <p:cNvPr id="14" name="Graphic 13">
            <a:extLst>
              <a:ext uri="{FF2B5EF4-FFF2-40B4-BE49-F238E27FC236}">
                <a16:creationId xmlns:a16="http://schemas.microsoft.com/office/drawing/2014/main" id="{5C472D07-DD47-B35B-E66A-8FD424B4B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8505" y="342900"/>
            <a:ext cx="4038600" cy="3086100"/>
          </a:xfrm>
          <a:prstGeom prst="rect">
            <a:avLst/>
          </a:prstGeom>
        </p:spPr>
      </p:pic>
      <p:pic>
        <p:nvPicPr>
          <p:cNvPr id="16" name="Graphic 15">
            <a:extLst>
              <a:ext uri="{FF2B5EF4-FFF2-40B4-BE49-F238E27FC236}">
                <a16:creationId xmlns:a16="http://schemas.microsoft.com/office/drawing/2014/main" id="{81B70F6D-8985-462C-69E1-006A7F7EAC94}"/>
              </a:ext>
            </a:extLst>
          </p:cNvPr>
          <p:cNvPicPr>
            <a:picLocks noChangeAspect="1"/>
          </p:cNvPicPr>
          <p:nvPr/>
        </p:nvPicPr>
        <p:blipFill>
          <a:blip r:embed="rId5">
            <a:extLst>
              <a:ext uri="{96DAC541-7B7A-43D3-8B79-37D633B846F1}">
                <asvg:svgBlip xmlns:asvg="http://schemas.microsoft.com/office/drawing/2016/SVG/main" r:embed="rId6"/>
              </a:ext>
            </a:extLst>
          </a:blip>
          <a:srcRect l="28223" t="29556" r="28815" b="25936"/>
          <a:stretch/>
        </p:blipFill>
        <p:spPr>
          <a:xfrm>
            <a:off x="2524731" y="3429000"/>
            <a:ext cx="4038599" cy="3086100"/>
          </a:xfrm>
          <a:prstGeom prst="rect">
            <a:avLst/>
          </a:prstGeom>
        </p:spPr>
      </p:pic>
      <p:sp>
        <p:nvSpPr>
          <p:cNvPr id="7" name="TextBox 6">
            <a:extLst>
              <a:ext uri="{FF2B5EF4-FFF2-40B4-BE49-F238E27FC236}">
                <a16:creationId xmlns:a16="http://schemas.microsoft.com/office/drawing/2014/main" id="{FBBCBF4E-11B0-19D9-ACC5-02B565BD115F}"/>
              </a:ext>
            </a:extLst>
          </p:cNvPr>
          <p:cNvSpPr txBox="1"/>
          <p:nvPr/>
        </p:nvSpPr>
        <p:spPr>
          <a:xfrm>
            <a:off x="7694195" y="1285785"/>
            <a:ext cx="4038600" cy="1200329"/>
          </a:xfrm>
          <a:prstGeom prst="rect">
            <a:avLst/>
          </a:prstGeom>
          <a:noFill/>
        </p:spPr>
        <p:txBody>
          <a:bodyPr wrap="square">
            <a:spAutoFit/>
          </a:bodyPr>
          <a:lstStyle/>
          <a:p>
            <a:pPr>
              <a:spcAft>
                <a:spcPts val="1200"/>
              </a:spcAft>
            </a:pPr>
            <a:r>
              <a:rPr lang="en-US" dirty="0"/>
              <a:t>Representations of language trajectories become progressively straighter (longer timescale) along the language processing hierarchy</a:t>
            </a:r>
          </a:p>
        </p:txBody>
      </p:sp>
      <p:pic>
        <p:nvPicPr>
          <p:cNvPr id="1030" name="Picture 6" descr="100+] Green Check Mark Png Images | Wallpapers.com">
            <a:extLst>
              <a:ext uri="{FF2B5EF4-FFF2-40B4-BE49-F238E27FC236}">
                <a16:creationId xmlns:a16="http://schemas.microsoft.com/office/drawing/2014/main" id="{80297125-E78B-4F9D-EDB0-FE188B13FC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31844" y="2376543"/>
            <a:ext cx="797051" cy="6943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4DA6AF9-43C9-A615-9C08-31216A044B61}"/>
              </a:ext>
            </a:extLst>
          </p:cNvPr>
          <p:cNvSpPr txBox="1"/>
          <p:nvPr/>
        </p:nvSpPr>
        <p:spPr>
          <a:xfrm>
            <a:off x="7694196" y="3787111"/>
            <a:ext cx="4038599" cy="1785104"/>
          </a:xfrm>
          <a:prstGeom prst="rect">
            <a:avLst/>
          </a:prstGeom>
          <a:noFill/>
        </p:spPr>
        <p:txBody>
          <a:bodyPr wrap="square" rtlCol="0">
            <a:spAutoFit/>
          </a:bodyPr>
          <a:lstStyle/>
          <a:p>
            <a:pPr>
              <a:spcAft>
                <a:spcPts val="1200"/>
              </a:spcAft>
            </a:pPr>
            <a:r>
              <a:rPr lang="en-US" dirty="0"/>
              <a:t>Next steps:</a:t>
            </a:r>
          </a:p>
          <a:p>
            <a:pPr marL="285750" indent="-285750">
              <a:spcAft>
                <a:spcPts val="1200"/>
              </a:spcAft>
              <a:buFont typeface="Arial" panose="020B0604020202020204" pitchFamily="34" charset="0"/>
              <a:buChar char="•"/>
            </a:pPr>
            <a:r>
              <a:rPr lang="en-US" dirty="0"/>
              <a:t>Prove this relationship mathematically</a:t>
            </a:r>
          </a:p>
          <a:p>
            <a:pPr marL="285750" indent="-285750">
              <a:spcAft>
                <a:spcPts val="1200"/>
              </a:spcAft>
              <a:buFont typeface="Arial" panose="020B0604020202020204" pitchFamily="34" charset="0"/>
              <a:buChar char="•"/>
            </a:pPr>
            <a:r>
              <a:rPr lang="en-US" dirty="0"/>
              <a:t>Look at vision data. Does visual trajectories become straighter along the visual hierarchy?</a:t>
            </a:r>
          </a:p>
        </p:txBody>
      </p:sp>
    </p:spTree>
    <p:extLst>
      <p:ext uri="{BB962C8B-B14F-4D97-AF65-F5344CB8AC3E}">
        <p14:creationId xmlns:p14="http://schemas.microsoft.com/office/powerpoint/2010/main" val="90744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8C62-B19C-D293-14A7-544659982ED4}"/>
              </a:ext>
            </a:extLst>
          </p:cNvPr>
          <p:cNvSpPr>
            <a:spLocks noGrp="1"/>
          </p:cNvSpPr>
          <p:nvPr>
            <p:ph type="title"/>
          </p:nvPr>
        </p:nvSpPr>
        <p:spPr>
          <a:xfrm>
            <a:off x="7503694" y="3731633"/>
            <a:ext cx="10515600" cy="1325563"/>
          </a:xfrm>
        </p:spPr>
        <p:txBody>
          <a:bodyPr>
            <a:normAutofit/>
          </a:bodyPr>
          <a:lstStyle/>
          <a:p>
            <a:r>
              <a:rPr lang="en-US" sz="5400" dirty="0"/>
              <a:t>Thank you!</a:t>
            </a:r>
          </a:p>
        </p:txBody>
      </p:sp>
    </p:spTree>
    <p:extLst>
      <p:ext uri="{BB962C8B-B14F-4D97-AF65-F5344CB8AC3E}">
        <p14:creationId xmlns:p14="http://schemas.microsoft.com/office/powerpoint/2010/main" val="3865454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055D2-35E1-368F-054B-ECFCE046DFF9}"/>
              </a:ext>
            </a:extLst>
          </p:cNvPr>
          <p:cNvSpPr>
            <a:spLocks noGrp="1"/>
          </p:cNvSpPr>
          <p:nvPr>
            <p:ph type="title"/>
          </p:nvPr>
        </p:nvSpPr>
        <p:spPr/>
        <p:txBody>
          <a:bodyPr/>
          <a:lstStyle/>
          <a:p>
            <a:r>
              <a:rPr lang="en-US" dirty="0"/>
              <a:t>Results </a:t>
            </a:r>
          </a:p>
        </p:txBody>
      </p:sp>
      <p:pic>
        <p:nvPicPr>
          <p:cNvPr id="5" name="Graphic 4">
            <a:extLst>
              <a:ext uri="{FF2B5EF4-FFF2-40B4-BE49-F238E27FC236}">
                <a16:creationId xmlns:a16="http://schemas.microsoft.com/office/drawing/2014/main" id="{119AD5A0-BB61-CB2D-A47E-AF28FC10B3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479" y="1949449"/>
            <a:ext cx="4840589" cy="3722301"/>
          </a:xfrm>
          <a:prstGeom prst="rect">
            <a:avLst/>
          </a:prstGeom>
        </p:spPr>
      </p:pic>
      <p:pic>
        <p:nvPicPr>
          <p:cNvPr id="9" name="Graphic 8">
            <a:extLst>
              <a:ext uri="{FF2B5EF4-FFF2-40B4-BE49-F238E27FC236}">
                <a16:creationId xmlns:a16="http://schemas.microsoft.com/office/drawing/2014/main" id="{0699C395-2233-59F1-CF09-0E2D116F11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1949450"/>
            <a:ext cx="4840588" cy="3722300"/>
          </a:xfrm>
          <a:prstGeom prst="rect">
            <a:avLst/>
          </a:prstGeom>
        </p:spPr>
      </p:pic>
    </p:spTree>
    <p:extLst>
      <p:ext uri="{BB962C8B-B14F-4D97-AF65-F5344CB8AC3E}">
        <p14:creationId xmlns:p14="http://schemas.microsoft.com/office/powerpoint/2010/main" val="2553209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AC2799-F38B-71ED-3AA9-989C78E8FA0A}"/>
              </a:ext>
            </a:extLst>
          </p:cNvPr>
          <p:cNvPicPr>
            <a:picLocks noChangeAspect="1"/>
          </p:cNvPicPr>
          <p:nvPr/>
        </p:nvPicPr>
        <p:blipFill>
          <a:blip r:embed="rId3"/>
          <a:stretch>
            <a:fillRect/>
          </a:stretch>
        </p:blipFill>
        <p:spPr>
          <a:xfrm>
            <a:off x="9144000" y="3505199"/>
            <a:ext cx="3048000" cy="3352801"/>
          </a:xfrm>
          <a:prstGeom prst="rect">
            <a:avLst/>
          </a:prstGeom>
        </p:spPr>
      </p:pic>
      <p:sp>
        <p:nvSpPr>
          <p:cNvPr id="7" name="TextBox 6">
            <a:extLst>
              <a:ext uri="{FF2B5EF4-FFF2-40B4-BE49-F238E27FC236}">
                <a16:creationId xmlns:a16="http://schemas.microsoft.com/office/drawing/2014/main" id="{0E7B88D8-026F-5D38-0A16-5E8769998069}"/>
              </a:ext>
            </a:extLst>
          </p:cNvPr>
          <p:cNvSpPr txBox="1"/>
          <p:nvPr/>
        </p:nvSpPr>
        <p:spPr>
          <a:xfrm>
            <a:off x="9597080" y="1000896"/>
            <a:ext cx="2496065" cy="923330"/>
          </a:xfrm>
          <a:prstGeom prst="rect">
            <a:avLst/>
          </a:prstGeom>
          <a:noFill/>
        </p:spPr>
        <p:txBody>
          <a:bodyPr wrap="square" rtlCol="0">
            <a:spAutoFit/>
          </a:bodyPr>
          <a:lstStyle/>
          <a:p>
            <a:r>
              <a:rPr lang="en-US" b="1" dirty="0"/>
              <a:t>Predictive saccades</a:t>
            </a:r>
            <a:r>
              <a:rPr lang="en-US" dirty="0"/>
              <a:t> </a:t>
            </a:r>
          </a:p>
          <a:p>
            <a:r>
              <a:rPr lang="en-US" dirty="0"/>
              <a:t>when playing virtual </a:t>
            </a:r>
          </a:p>
          <a:p>
            <a:r>
              <a:rPr lang="en-US" dirty="0"/>
              <a:t>racquetball </a:t>
            </a:r>
          </a:p>
        </p:txBody>
      </p:sp>
      <p:pic>
        <p:nvPicPr>
          <p:cNvPr id="9" name="Picture 8">
            <a:extLst>
              <a:ext uri="{FF2B5EF4-FFF2-40B4-BE49-F238E27FC236}">
                <a16:creationId xmlns:a16="http://schemas.microsoft.com/office/drawing/2014/main" id="{13C977A1-AA25-1413-2AC7-88F263E9D7DA}"/>
              </a:ext>
            </a:extLst>
          </p:cNvPr>
          <p:cNvPicPr>
            <a:picLocks noChangeAspect="1"/>
          </p:cNvPicPr>
          <p:nvPr/>
        </p:nvPicPr>
        <p:blipFill>
          <a:blip r:embed="rId4"/>
          <a:stretch>
            <a:fillRect/>
          </a:stretch>
        </p:blipFill>
        <p:spPr>
          <a:xfrm>
            <a:off x="0" y="-1"/>
            <a:ext cx="9144000" cy="6858001"/>
          </a:xfrm>
          <a:prstGeom prst="rect">
            <a:avLst/>
          </a:prstGeom>
        </p:spPr>
      </p:pic>
    </p:spTree>
    <p:extLst>
      <p:ext uri="{BB962C8B-B14F-4D97-AF65-F5344CB8AC3E}">
        <p14:creationId xmlns:p14="http://schemas.microsoft.com/office/powerpoint/2010/main" val="1000657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522C95-234B-89C7-BC50-7488673AB7E3}"/>
              </a:ext>
            </a:extLst>
          </p:cNvPr>
          <p:cNvPicPr>
            <a:picLocks noChangeAspect="1"/>
          </p:cNvPicPr>
          <p:nvPr/>
        </p:nvPicPr>
        <p:blipFill>
          <a:blip r:embed="rId3"/>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FEDD4991-8825-06F8-8B61-62C90C6AF953}"/>
              </a:ext>
            </a:extLst>
          </p:cNvPr>
          <p:cNvSpPr txBox="1"/>
          <p:nvPr/>
        </p:nvSpPr>
        <p:spPr>
          <a:xfrm>
            <a:off x="457200" y="494271"/>
            <a:ext cx="8414419" cy="584775"/>
          </a:xfrm>
          <a:prstGeom prst="rect">
            <a:avLst/>
          </a:prstGeom>
          <a:noFill/>
        </p:spPr>
        <p:txBody>
          <a:bodyPr wrap="none" rtlCol="0">
            <a:spAutoFit/>
          </a:bodyPr>
          <a:lstStyle/>
          <a:p>
            <a:r>
              <a:rPr lang="en-US" sz="3200" dirty="0">
                <a:latin typeface="+mj-lt"/>
              </a:rPr>
              <a:t>What are the mechanisms underlying prediction? </a:t>
            </a:r>
          </a:p>
        </p:txBody>
      </p:sp>
    </p:spTree>
    <p:extLst>
      <p:ext uri="{BB962C8B-B14F-4D97-AF65-F5344CB8AC3E}">
        <p14:creationId xmlns:p14="http://schemas.microsoft.com/office/powerpoint/2010/main" val="3813586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B12D0264-DA3E-CEE8-F779-42CA479F1822}"/>
              </a:ext>
            </a:extLst>
          </p:cNvPr>
          <p:cNvPicPr>
            <a:picLocks noChangeAspect="1"/>
          </p:cNvPicPr>
          <p:nvPr/>
        </p:nvPicPr>
        <p:blipFill>
          <a:blip r:embed="rId3">
            <a:extLst>
              <a:ext uri="{96DAC541-7B7A-43D3-8B79-37D633B846F1}">
                <asvg:svgBlip xmlns:asvg="http://schemas.microsoft.com/office/drawing/2016/SVG/main" r:embed="rId4"/>
              </a:ext>
            </a:extLst>
          </a:blip>
          <a:srcRect l="24248" t="46513" r="51907" b="19676"/>
          <a:stretch/>
        </p:blipFill>
        <p:spPr>
          <a:xfrm>
            <a:off x="0" y="272317"/>
            <a:ext cx="7586629" cy="6313365"/>
          </a:xfrm>
          <a:prstGeom prst="rect">
            <a:avLst/>
          </a:prstGeom>
        </p:spPr>
      </p:pic>
      <p:sp>
        <p:nvSpPr>
          <p:cNvPr id="34" name="TextBox 33">
            <a:extLst>
              <a:ext uri="{FF2B5EF4-FFF2-40B4-BE49-F238E27FC236}">
                <a16:creationId xmlns:a16="http://schemas.microsoft.com/office/drawing/2014/main" id="{97422994-582C-21D1-37ED-C56D9A7C1678}"/>
              </a:ext>
            </a:extLst>
          </p:cNvPr>
          <p:cNvSpPr txBox="1"/>
          <p:nvPr/>
        </p:nvSpPr>
        <p:spPr>
          <a:xfrm>
            <a:off x="494270" y="2859967"/>
            <a:ext cx="1478803" cy="369332"/>
          </a:xfrm>
          <a:prstGeom prst="rect">
            <a:avLst/>
          </a:prstGeom>
          <a:noFill/>
        </p:spPr>
        <p:txBody>
          <a:bodyPr wrap="none" rtlCol="0">
            <a:spAutoFit/>
          </a:bodyPr>
          <a:lstStyle/>
          <a:p>
            <a:r>
              <a:rPr lang="en-US" dirty="0"/>
              <a:t>Pixel intensity</a:t>
            </a:r>
          </a:p>
        </p:txBody>
      </p:sp>
    </p:spTree>
    <p:extLst>
      <p:ext uri="{BB962C8B-B14F-4D97-AF65-F5344CB8AC3E}">
        <p14:creationId xmlns:p14="http://schemas.microsoft.com/office/powerpoint/2010/main" val="1065684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46067-757F-89F9-126C-FAA891D96EC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5A2A57C-BD40-FABD-4AB5-D6DA76B8A1E9}"/>
                  </a:ext>
                </a:extLst>
              </p:cNvPr>
              <p:cNvSpPr txBox="1"/>
              <p:nvPr/>
            </p:nvSpPr>
            <p:spPr>
              <a:xfrm>
                <a:off x="8508123" y="3334407"/>
                <a:ext cx="65" cy="553998"/>
              </a:xfrm>
              <a:prstGeom prst="rect">
                <a:avLst/>
              </a:prstGeom>
              <a:noFill/>
            </p:spPr>
            <p:txBody>
              <a:bodyPr wrap="none" lIns="0" tIns="0" rIns="0" bIns="0" rtlCol="0">
                <a:spAutoFit/>
              </a:bodyPr>
              <a:lstStyle/>
              <a:p>
                <a:endParaRPr lang="en-US" i="1" dirty="0">
                  <a:latin typeface="Cambria Math" panose="02040503050406030204" pitchFamily="18" charset="0"/>
                </a:endParaRPr>
              </a:p>
              <a:p>
                <a:endParaRPr lang="en-US" i="1" dirty="0">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75A2A57C-BD40-FABD-4AB5-D6DA76B8A1E9}"/>
                  </a:ext>
                </a:extLst>
              </p:cNvPr>
              <p:cNvSpPr txBox="1">
                <a:spLocks noRot="1" noChangeAspect="1" noMove="1" noResize="1" noEditPoints="1" noAdjustHandles="1" noChangeArrowheads="1" noChangeShapeType="1" noTextEdit="1"/>
              </p:cNvSpPr>
              <p:nvPr/>
            </p:nvSpPr>
            <p:spPr>
              <a:xfrm>
                <a:off x="8508123" y="3334407"/>
                <a:ext cx="65" cy="553998"/>
              </a:xfrm>
              <a:prstGeom prst="rect">
                <a:avLst/>
              </a:prstGeom>
              <a:blipFill>
                <a:blip r:embed="rId3"/>
                <a:stretch>
                  <a:fillRect l="-1200000" r="-1400000" b="-22222"/>
                </a:stretch>
              </a:blipFill>
            </p:spPr>
            <p:txBody>
              <a:bodyPr/>
              <a:lstStyle/>
              <a:p>
                <a:r>
                  <a:rPr lang="en-US">
                    <a:noFill/>
                  </a:rPr>
                  <a:t> </a:t>
                </a:r>
              </a:p>
            </p:txBody>
          </p:sp>
        </mc:Fallback>
      </mc:AlternateContent>
      <p:pic>
        <p:nvPicPr>
          <p:cNvPr id="1026" name="Picture 2" descr="equation.pdf">
            <a:extLst>
              <a:ext uri="{FF2B5EF4-FFF2-40B4-BE49-F238E27FC236}">
                <a16:creationId xmlns:a16="http://schemas.microsoft.com/office/drawing/2014/main" id="{E8962530-0BBF-1BC4-CE47-BD2EFFF0D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123" y="3431749"/>
            <a:ext cx="992965" cy="554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quation.pdf">
            <a:extLst>
              <a:ext uri="{FF2B5EF4-FFF2-40B4-BE49-F238E27FC236}">
                <a16:creationId xmlns:a16="http://schemas.microsoft.com/office/drawing/2014/main" id="{037A035A-180F-DA65-EB64-9DD2666824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8123" y="4177862"/>
            <a:ext cx="2149712" cy="3271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quation.pdf">
            <a:extLst>
              <a:ext uri="{FF2B5EF4-FFF2-40B4-BE49-F238E27FC236}">
                <a16:creationId xmlns:a16="http://schemas.microsoft.com/office/drawing/2014/main" id="{6A53905E-0DD5-F942-357E-2FD6540473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123" y="2946975"/>
            <a:ext cx="1416048" cy="19531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AF3574C-F46F-CE89-7F20-A3063862E2B7}"/>
              </a:ext>
            </a:extLst>
          </p:cNvPr>
          <p:cNvSpPr txBox="1"/>
          <p:nvPr/>
        </p:nvSpPr>
        <p:spPr>
          <a:xfrm>
            <a:off x="8200045" y="2029080"/>
            <a:ext cx="3448252" cy="400110"/>
          </a:xfrm>
          <a:prstGeom prst="rect">
            <a:avLst/>
          </a:prstGeom>
          <a:noFill/>
        </p:spPr>
        <p:txBody>
          <a:bodyPr wrap="none" rtlCol="0">
            <a:spAutoFit/>
          </a:bodyPr>
          <a:lstStyle/>
          <a:p>
            <a:r>
              <a:rPr lang="en-US" sz="2000" dirty="0"/>
              <a:t>Define curvature in pixel space:</a:t>
            </a:r>
          </a:p>
        </p:txBody>
      </p:sp>
      <p:pic>
        <p:nvPicPr>
          <p:cNvPr id="3" name="Graphic 2">
            <a:extLst>
              <a:ext uri="{FF2B5EF4-FFF2-40B4-BE49-F238E27FC236}">
                <a16:creationId xmlns:a16="http://schemas.microsoft.com/office/drawing/2014/main" id="{AE1A8C13-7AF8-7C95-9F5F-A8DB19C048AB}"/>
              </a:ext>
            </a:extLst>
          </p:cNvPr>
          <p:cNvPicPr>
            <a:picLocks noChangeAspect="1"/>
          </p:cNvPicPr>
          <p:nvPr/>
        </p:nvPicPr>
        <p:blipFill>
          <a:blip r:embed="rId7">
            <a:extLst>
              <a:ext uri="{96DAC541-7B7A-43D3-8B79-37D633B846F1}">
                <asvg:svgBlip xmlns:asvg="http://schemas.microsoft.com/office/drawing/2016/SVG/main" r:embed="rId8"/>
              </a:ext>
            </a:extLst>
          </a:blip>
          <a:srcRect l="-1425" t="2893" r="70513" b="60322"/>
          <a:stretch/>
        </p:blipFill>
        <p:spPr>
          <a:xfrm>
            <a:off x="105325" y="652777"/>
            <a:ext cx="7716435" cy="5388971"/>
          </a:xfrm>
          <a:prstGeom prst="rect">
            <a:avLst/>
          </a:prstGeom>
        </p:spPr>
      </p:pic>
      <p:sp>
        <p:nvSpPr>
          <p:cNvPr id="5" name="TextBox 4">
            <a:extLst>
              <a:ext uri="{FF2B5EF4-FFF2-40B4-BE49-F238E27FC236}">
                <a16:creationId xmlns:a16="http://schemas.microsoft.com/office/drawing/2014/main" id="{93B72675-FA70-5C13-EF16-95157D0621DD}"/>
              </a:ext>
            </a:extLst>
          </p:cNvPr>
          <p:cNvSpPr txBox="1"/>
          <p:nvPr/>
        </p:nvSpPr>
        <p:spPr>
          <a:xfrm>
            <a:off x="3329379" y="6411724"/>
            <a:ext cx="8862621" cy="892552"/>
          </a:xfrm>
          <a:prstGeom prst="rect">
            <a:avLst/>
          </a:prstGeom>
          <a:noFill/>
        </p:spPr>
        <p:txBody>
          <a:bodyPr wrap="square">
            <a:spAutoFit/>
          </a:bodyPr>
          <a:lstStyle/>
          <a:p>
            <a:pPr marL="342900" indent="-12700" rtl="0">
              <a:spcBef>
                <a:spcPts val="1200"/>
              </a:spcBef>
              <a:spcAft>
                <a:spcPts val="1200"/>
              </a:spcAft>
            </a:pPr>
            <a:r>
              <a:rPr lang="en-US" sz="1400" b="0" u="none" strike="noStrike" dirty="0">
                <a:effectLst/>
              </a:rPr>
              <a:t>Hénaff, O. J., Goris, R. L., &amp; Simoncelli, E. P. (2019). Perceptual straightening of natural videos. </a:t>
            </a:r>
            <a:r>
              <a:rPr lang="en-US" sz="1400" b="0" i="1" u="none" strike="noStrike" dirty="0">
                <a:effectLst/>
              </a:rPr>
              <a:t>Nature Neuroscience.</a:t>
            </a:r>
            <a:endParaRPr lang="en-US" sz="1400" b="0" i="1" dirty="0">
              <a:effectLst/>
            </a:endParaRPr>
          </a:p>
          <a:p>
            <a:br>
              <a:rPr lang="en-US" sz="1400" i="1" dirty="0">
                <a:latin typeface="+mj-lt"/>
              </a:rPr>
            </a:br>
            <a:endParaRPr lang="en-US" sz="1400" i="1" dirty="0">
              <a:latin typeface="+mj-lt"/>
            </a:endParaRPr>
          </a:p>
        </p:txBody>
      </p:sp>
      <p:sp>
        <p:nvSpPr>
          <p:cNvPr id="6" name="TextBox 5">
            <a:extLst>
              <a:ext uri="{FF2B5EF4-FFF2-40B4-BE49-F238E27FC236}">
                <a16:creationId xmlns:a16="http://schemas.microsoft.com/office/drawing/2014/main" id="{2829C180-2735-D2A2-2D8F-CAAF87A4F916}"/>
              </a:ext>
            </a:extLst>
          </p:cNvPr>
          <p:cNvSpPr txBox="1"/>
          <p:nvPr/>
        </p:nvSpPr>
        <p:spPr>
          <a:xfrm>
            <a:off x="716692" y="367101"/>
            <a:ext cx="5904180" cy="584775"/>
          </a:xfrm>
          <a:prstGeom prst="rect">
            <a:avLst/>
          </a:prstGeom>
          <a:noFill/>
        </p:spPr>
        <p:txBody>
          <a:bodyPr wrap="none" rtlCol="0">
            <a:spAutoFit/>
          </a:bodyPr>
          <a:lstStyle/>
          <a:p>
            <a:r>
              <a:rPr lang="en-US" sz="3200" dirty="0"/>
              <a:t>Temporal straightening hypothesis</a:t>
            </a:r>
          </a:p>
        </p:txBody>
      </p:sp>
    </p:spTree>
    <p:extLst>
      <p:ext uri="{BB962C8B-B14F-4D97-AF65-F5344CB8AC3E}">
        <p14:creationId xmlns:p14="http://schemas.microsoft.com/office/powerpoint/2010/main" val="308985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E87A9-3B99-5E95-3E6B-80E560C57FF3}"/>
            </a:ext>
          </a:extLst>
        </p:cNvPr>
        <p:cNvGrpSpPr/>
        <p:nvPr/>
      </p:nvGrpSpPr>
      <p:grpSpPr>
        <a:xfrm>
          <a:off x="0" y="0"/>
          <a:ext cx="0" cy="0"/>
          <a:chOff x="0" y="0"/>
          <a:chExt cx="0" cy="0"/>
        </a:xfrm>
      </p:grpSpPr>
      <p:pic>
        <p:nvPicPr>
          <p:cNvPr id="23" name="Graphic 22">
            <a:extLst>
              <a:ext uri="{FF2B5EF4-FFF2-40B4-BE49-F238E27FC236}">
                <a16:creationId xmlns:a16="http://schemas.microsoft.com/office/drawing/2014/main" id="{E91B7E93-5479-05EE-15A0-52E38B9A98E5}"/>
              </a:ext>
            </a:extLst>
          </p:cNvPr>
          <p:cNvPicPr>
            <a:picLocks noChangeAspect="1"/>
          </p:cNvPicPr>
          <p:nvPr/>
        </p:nvPicPr>
        <p:blipFill>
          <a:blip r:embed="rId3">
            <a:extLst>
              <a:ext uri="{96DAC541-7B7A-43D3-8B79-37D633B846F1}">
                <asvg:svgBlip xmlns:asvg="http://schemas.microsoft.com/office/drawing/2016/SVG/main" r:embed="rId4"/>
              </a:ext>
            </a:extLst>
          </a:blip>
          <a:srcRect l="65564" t="34406" r="28303" b="35645"/>
          <a:stretch/>
        </p:blipFill>
        <p:spPr>
          <a:xfrm>
            <a:off x="9397918" y="3429000"/>
            <a:ext cx="2252296" cy="2599067"/>
          </a:xfrm>
          <a:prstGeom prst="rect">
            <a:avLst/>
          </a:prstGeom>
        </p:spPr>
      </p:pic>
      <p:pic>
        <p:nvPicPr>
          <p:cNvPr id="24" name="Graphic 23">
            <a:extLst>
              <a:ext uri="{FF2B5EF4-FFF2-40B4-BE49-F238E27FC236}">
                <a16:creationId xmlns:a16="http://schemas.microsoft.com/office/drawing/2014/main" id="{DB12558B-77EE-60A0-7B3A-A0D8518B3D5C}"/>
              </a:ext>
            </a:extLst>
          </p:cNvPr>
          <p:cNvPicPr>
            <a:picLocks noChangeAspect="1"/>
          </p:cNvPicPr>
          <p:nvPr/>
        </p:nvPicPr>
        <p:blipFill>
          <a:blip r:embed="rId5">
            <a:extLst>
              <a:ext uri="{96DAC541-7B7A-43D3-8B79-37D633B846F1}">
                <asvg:svgBlip xmlns:asvg="http://schemas.microsoft.com/office/drawing/2016/SVG/main" r:embed="rId6"/>
              </a:ext>
            </a:extLst>
          </a:blip>
          <a:srcRect l="81876" t="31453" r="10337" b="38147"/>
          <a:stretch/>
        </p:blipFill>
        <p:spPr>
          <a:xfrm>
            <a:off x="9373204" y="302567"/>
            <a:ext cx="2817535" cy="2599069"/>
          </a:xfrm>
          <a:prstGeom prst="rect">
            <a:avLst/>
          </a:prstGeom>
        </p:spPr>
      </p:pic>
      <p:pic>
        <p:nvPicPr>
          <p:cNvPr id="8" name="Graphic 7">
            <a:extLst>
              <a:ext uri="{FF2B5EF4-FFF2-40B4-BE49-F238E27FC236}">
                <a16:creationId xmlns:a16="http://schemas.microsoft.com/office/drawing/2014/main" id="{8F66C03D-9C6F-BC87-FBD4-05509BD0ED18}"/>
              </a:ext>
            </a:extLst>
          </p:cNvPr>
          <p:cNvPicPr>
            <a:picLocks noChangeAspect="1"/>
          </p:cNvPicPr>
          <p:nvPr/>
        </p:nvPicPr>
        <p:blipFill>
          <a:blip r:embed="rId3">
            <a:extLst>
              <a:ext uri="{96DAC541-7B7A-43D3-8B79-37D633B846F1}">
                <asvg:svgBlip xmlns:asvg="http://schemas.microsoft.com/office/drawing/2016/SVG/main" r:embed="rId4"/>
              </a:ext>
            </a:extLst>
          </a:blip>
          <a:srcRect l="59203" t="34406" r="34376" b="35645"/>
          <a:stretch/>
        </p:blipFill>
        <p:spPr>
          <a:xfrm>
            <a:off x="6547684" y="3438373"/>
            <a:ext cx="2358446" cy="2599067"/>
          </a:xfrm>
          <a:prstGeom prst="rect">
            <a:avLst/>
          </a:prstGeom>
          <a:effectLst/>
        </p:spPr>
      </p:pic>
      <p:pic>
        <p:nvPicPr>
          <p:cNvPr id="14" name="Graphic 13">
            <a:extLst>
              <a:ext uri="{FF2B5EF4-FFF2-40B4-BE49-F238E27FC236}">
                <a16:creationId xmlns:a16="http://schemas.microsoft.com/office/drawing/2014/main" id="{9F2FF4BE-BEF5-D87B-306B-235B31ECB9FA}"/>
              </a:ext>
            </a:extLst>
          </p:cNvPr>
          <p:cNvPicPr>
            <a:picLocks noChangeAspect="1"/>
          </p:cNvPicPr>
          <p:nvPr/>
        </p:nvPicPr>
        <p:blipFill>
          <a:blip r:embed="rId5">
            <a:extLst>
              <a:ext uri="{96DAC541-7B7A-43D3-8B79-37D633B846F1}">
                <asvg:svgBlip xmlns:asvg="http://schemas.microsoft.com/office/drawing/2016/SVG/main" r:embed="rId6"/>
              </a:ext>
            </a:extLst>
          </a:blip>
          <a:srcRect l="74089" t="31453" r="17977" b="38147"/>
          <a:stretch/>
        </p:blipFill>
        <p:spPr>
          <a:xfrm>
            <a:off x="6010629" y="306967"/>
            <a:ext cx="2870788" cy="2599068"/>
          </a:xfrm>
          <a:prstGeom prst="rect">
            <a:avLst/>
          </a:prstGeom>
        </p:spPr>
      </p:pic>
      <p:sp>
        <p:nvSpPr>
          <p:cNvPr id="15" name="TextBox 14">
            <a:extLst>
              <a:ext uri="{FF2B5EF4-FFF2-40B4-BE49-F238E27FC236}">
                <a16:creationId xmlns:a16="http://schemas.microsoft.com/office/drawing/2014/main" id="{1B8AFBE6-64D2-1052-56F2-BE222C707955}"/>
              </a:ext>
            </a:extLst>
          </p:cNvPr>
          <p:cNvSpPr txBox="1"/>
          <p:nvPr/>
        </p:nvSpPr>
        <p:spPr>
          <a:xfrm>
            <a:off x="6986248" y="5852774"/>
            <a:ext cx="1207382" cy="369332"/>
          </a:xfrm>
          <a:prstGeom prst="rect">
            <a:avLst/>
          </a:prstGeom>
          <a:noFill/>
        </p:spPr>
        <p:txBody>
          <a:bodyPr wrap="none" rtlCol="0">
            <a:spAutoFit/>
          </a:bodyPr>
          <a:lstStyle/>
          <a:p>
            <a:r>
              <a:rPr lang="en-US" dirty="0"/>
              <a:t>Pixel space</a:t>
            </a:r>
          </a:p>
        </p:txBody>
      </p:sp>
      <p:sp>
        <p:nvSpPr>
          <p:cNvPr id="16" name="TextBox 15">
            <a:extLst>
              <a:ext uri="{FF2B5EF4-FFF2-40B4-BE49-F238E27FC236}">
                <a16:creationId xmlns:a16="http://schemas.microsoft.com/office/drawing/2014/main" id="{01DE9FCB-8E5A-9D46-DD1C-BA4C2A7A5680}"/>
              </a:ext>
            </a:extLst>
          </p:cNvPr>
          <p:cNvSpPr txBox="1"/>
          <p:nvPr/>
        </p:nvSpPr>
        <p:spPr>
          <a:xfrm>
            <a:off x="6961534" y="2787040"/>
            <a:ext cx="1207382" cy="369332"/>
          </a:xfrm>
          <a:prstGeom prst="rect">
            <a:avLst/>
          </a:prstGeom>
          <a:noFill/>
        </p:spPr>
        <p:txBody>
          <a:bodyPr wrap="none" rtlCol="0">
            <a:spAutoFit/>
          </a:bodyPr>
          <a:lstStyle/>
          <a:p>
            <a:r>
              <a:rPr lang="en-US" dirty="0"/>
              <a:t>Pixel space</a:t>
            </a:r>
          </a:p>
        </p:txBody>
      </p:sp>
      <p:sp>
        <p:nvSpPr>
          <p:cNvPr id="17" name="TextBox 16">
            <a:extLst>
              <a:ext uri="{FF2B5EF4-FFF2-40B4-BE49-F238E27FC236}">
                <a16:creationId xmlns:a16="http://schemas.microsoft.com/office/drawing/2014/main" id="{7D7B2037-E7B5-5251-5549-403D812007BF}"/>
              </a:ext>
            </a:extLst>
          </p:cNvPr>
          <p:cNvSpPr txBox="1"/>
          <p:nvPr/>
        </p:nvSpPr>
        <p:spPr>
          <a:xfrm>
            <a:off x="9548110" y="5852774"/>
            <a:ext cx="1451103" cy="369332"/>
          </a:xfrm>
          <a:prstGeom prst="rect">
            <a:avLst/>
          </a:prstGeom>
          <a:noFill/>
        </p:spPr>
        <p:txBody>
          <a:bodyPr wrap="none" rtlCol="0">
            <a:spAutoFit/>
          </a:bodyPr>
          <a:lstStyle/>
          <a:p>
            <a:r>
              <a:rPr lang="en-US" dirty="0"/>
              <a:t>Neural space</a:t>
            </a:r>
          </a:p>
        </p:txBody>
      </p:sp>
      <p:sp>
        <p:nvSpPr>
          <p:cNvPr id="19" name="TextBox 18">
            <a:extLst>
              <a:ext uri="{FF2B5EF4-FFF2-40B4-BE49-F238E27FC236}">
                <a16:creationId xmlns:a16="http://schemas.microsoft.com/office/drawing/2014/main" id="{74AFA815-A371-5836-C358-2E500E34CFF7}"/>
              </a:ext>
            </a:extLst>
          </p:cNvPr>
          <p:cNvSpPr txBox="1"/>
          <p:nvPr/>
        </p:nvSpPr>
        <p:spPr>
          <a:xfrm>
            <a:off x="9361236" y="2787040"/>
            <a:ext cx="1775422" cy="369332"/>
          </a:xfrm>
          <a:prstGeom prst="rect">
            <a:avLst/>
          </a:prstGeom>
          <a:noFill/>
        </p:spPr>
        <p:txBody>
          <a:bodyPr wrap="none" rtlCol="0">
            <a:spAutoFit/>
          </a:bodyPr>
          <a:lstStyle/>
          <a:p>
            <a:r>
              <a:rPr lang="en-US" dirty="0"/>
              <a:t>Perceptual space</a:t>
            </a:r>
          </a:p>
        </p:txBody>
      </p:sp>
      <p:sp>
        <p:nvSpPr>
          <p:cNvPr id="29" name="TextBox 28">
            <a:extLst>
              <a:ext uri="{FF2B5EF4-FFF2-40B4-BE49-F238E27FC236}">
                <a16:creationId xmlns:a16="http://schemas.microsoft.com/office/drawing/2014/main" id="{3EAA69A2-4A47-B508-E2F0-6575F270550E}"/>
              </a:ext>
            </a:extLst>
          </p:cNvPr>
          <p:cNvSpPr txBox="1"/>
          <p:nvPr/>
        </p:nvSpPr>
        <p:spPr>
          <a:xfrm>
            <a:off x="716692" y="2255306"/>
            <a:ext cx="3936975" cy="646331"/>
          </a:xfrm>
          <a:prstGeom prst="rect">
            <a:avLst/>
          </a:prstGeom>
          <a:noFill/>
        </p:spPr>
        <p:txBody>
          <a:bodyPr wrap="none" rtlCol="0">
            <a:spAutoFit/>
          </a:bodyPr>
          <a:lstStyle/>
          <a:p>
            <a:r>
              <a:rPr lang="en-US" dirty="0">
                <a:latin typeface="+mj-lt"/>
              </a:rPr>
              <a:t>Evidence from behavioral psychophysics</a:t>
            </a:r>
          </a:p>
          <a:p>
            <a:r>
              <a:rPr lang="en-US" dirty="0">
                <a:latin typeface="+mj-lt"/>
              </a:rPr>
              <a:t>(</a:t>
            </a:r>
            <a:r>
              <a:rPr lang="en-US" sz="1800" b="0" i="0" u="none" strike="noStrike" dirty="0">
                <a:effectLst/>
                <a:latin typeface="+mj-lt"/>
              </a:rPr>
              <a:t>Hénaff et al., 2019)</a:t>
            </a:r>
            <a:endParaRPr lang="en-US" dirty="0">
              <a:latin typeface="+mj-lt"/>
            </a:endParaRPr>
          </a:p>
        </p:txBody>
      </p:sp>
      <p:sp>
        <p:nvSpPr>
          <p:cNvPr id="30" name="TextBox 29">
            <a:extLst>
              <a:ext uri="{FF2B5EF4-FFF2-40B4-BE49-F238E27FC236}">
                <a16:creationId xmlns:a16="http://schemas.microsoft.com/office/drawing/2014/main" id="{8C284435-12A3-E6EE-19AB-1716F62ECDFB}"/>
              </a:ext>
            </a:extLst>
          </p:cNvPr>
          <p:cNvSpPr txBox="1"/>
          <p:nvPr/>
        </p:nvSpPr>
        <p:spPr>
          <a:xfrm>
            <a:off x="716692" y="4861833"/>
            <a:ext cx="4473917" cy="646331"/>
          </a:xfrm>
          <a:prstGeom prst="rect">
            <a:avLst/>
          </a:prstGeom>
          <a:noFill/>
        </p:spPr>
        <p:txBody>
          <a:bodyPr wrap="none" rtlCol="0">
            <a:spAutoFit/>
          </a:bodyPr>
          <a:lstStyle/>
          <a:p>
            <a:r>
              <a:rPr lang="en-US" dirty="0">
                <a:latin typeface="+mj-lt"/>
              </a:rPr>
              <a:t>Evidence from electrophysiological recordings</a:t>
            </a:r>
          </a:p>
          <a:p>
            <a:r>
              <a:rPr lang="en-US" dirty="0">
                <a:latin typeface="+mj-lt"/>
              </a:rPr>
              <a:t>in Macaque V1 (</a:t>
            </a:r>
            <a:r>
              <a:rPr lang="en-US" sz="1800" b="0" i="0" u="none" strike="noStrike" dirty="0">
                <a:effectLst/>
                <a:latin typeface="+mj-lt"/>
              </a:rPr>
              <a:t>Hénaff et al., 2021)</a:t>
            </a:r>
            <a:endParaRPr lang="en-US" dirty="0">
              <a:latin typeface="+mj-lt"/>
            </a:endParaRPr>
          </a:p>
        </p:txBody>
      </p:sp>
      <p:sp>
        <p:nvSpPr>
          <p:cNvPr id="31" name="TextBox 30">
            <a:extLst>
              <a:ext uri="{FF2B5EF4-FFF2-40B4-BE49-F238E27FC236}">
                <a16:creationId xmlns:a16="http://schemas.microsoft.com/office/drawing/2014/main" id="{6DC66BC2-EDE6-C3EF-FEA1-F6D668E67C6F}"/>
              </a:ext>
            </a:extLst>
          </p:cNvPr>
          <p:cNvSpPr txBox="1"/>
          <p:nvPr/>
        </p:nvSpPr>
        <p:spPr>
          <a:xfrm>
            <a:off x="716692" y="367101"/>
            <a:ext cx="5904180" cy="584775"/>
          </a:xfrm>
          <a:prstGeom prst="rect">
            <a:avLst/>
          </a:prstGeom>
          <a:noFill/>
        </p:spPr>
        <p:txBody>
          <a:bodyPr wrap="none" rtlCol="0">
            <a:spAutoFit/>
          </a:bodyPr>
          <a:lstStyle/>
          <a:p>
            <a:r>
              <a:rPr lang="en-US" sz="3200" dirty="0"/>
              <a:t>Temporal straightening hypothesis</a:t>
            </a:r>
          </a:p>
        </p:txBody>
      </p:sp>
    </p:spTree>
    <p:extLst>
      <p:ext uri="{BB962C8B-B14F-4D97-AF65-F5344CB8AC3E}">
        <p14:creationId xmlns:p14="http://schemas.microsoft.com/office/powerpoint/2010/main" val="365938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789B-D8C0-34F5-03A2-CD3E34F682DA}"/>
              </a:ext>
            </a:extLst>
          </p:cNvPr>
          <p:cNvSpPr>
            <a:spLocks noGrp="1"/>
          </p:cNvSpPr>
          <p:nvPr>
            <p:ph type="title"/>
          </p:nvPr>
        </p:nvSpPr>
        <p:spPr>
          <a:xfrm>
            <a:off x="725242" y="668457"/>
            <a:ext cx="11088757" cy="1325563"/>
          </a:xfrm>
        </p:spPr>
        <p:txBody>
          <a:bodyPr>
            <a:normAutofit/>
          </a:bodyPr>
          <a:lstStyle/>
          <a:p>
            <a:r>
              <a:rPr lang="en-US" dirty="0"/>
              <a:t>Temporal straightening as a general predictive mechanism across domains? </a:t>
            </a:r>
          </a:p>
        </p:txBody>
      </p:sp>
      <p:pic>
        <p:nvPicPr>
          <p:cNvPr id="7" name="Picture 6">
            <a:extLst>
              <a:ext uri="{FF2B5EF4-FFF2-40B4-BE49-F238E27FC236}">
                <a16:creationId xmlns:a16="http://schemas.microsoft.com/office/drawing/2014/main" id="{1CCFDDF5-5DE9-574C-BA4F-48A7DE2826EF}"/>
              </a:ext>
            </a:extLst>
          </p:cNvPr>
          <p:cNvPicPr>
            <a:picLocks noChangeAspect="1"/>
          </p:cNvPicPr>
          <p:nvPr/>
        </p:nvPicPr>
        <p:blipFill>
          <a:blip r:embed="rId3"/>
          <a:stretch>
            <a:fillRect/>
          </a:stretch>
        </p:blipFill>
        <p:spPr>
          <a:xfrm>
            <a:off x="6096000" y="3379492"/>
            <a:ext cx="5309027" cy="2810051"/>
          </a:xfrm>
          <a:prstGeom prst="rect">
            <a:avLst/>
          </a:prstGeom>
          <a:effectLst>
            <a:softEdge rad="100956"/>
          </a:effectLst>
        </p:spPr>
      </p:pic>
      <p:pic>
        <p:nvPicPr>
          <p:cNvPr id="9" name="Picture 8">
            <a:extLst>
              <a:ext uri="{FF2B5EF4-FFF2-40B4-BE49-F238E27FC236}">
                <a16:creationId xmlns:a16="http://schemas.microsoft.com/office/drawing/2014/main" id="{C040012C-086C-CEFF-77BB-6D3E9B7814D6}"/>
              </a:ext>
            </a:extLst>
          </p:cNvPr>
          <p:cNvPicPr>
            <a:picLocks noChangeAspect="1"/>
          </p:cNvPicPr>
          <p:nvPr/>
        </p:nvPicPr>
        <p:blipFill>
          <a:blip r:embed="rId4"/>
          <a:srcRect r="50112"/>
          <a:stretch/>
        </p:blipFill>
        <p:spPr>
          <a:xfrm>
            <a:off x="-139762" y="2563831"/>
            <a:ext cx="3877520" cy="4441371"/>
          </a:xfrm>
          <a:prstGeom prst="rect">
            <a:avLst/>
          </a:prstGeom>
          <a:effectLst>
            <a:softEdge rad="222912"/>
          </a:effectLst>
        </p:spPr>
      </p:pic>
    </p:spTree>
    <p:extLst>
      <p:ext uri="{BB962C8B-B14F-4D97-AF65-F5344CB8AC3E}">
        <p14:creationId xmlns:p14="http://schemas.microsoft.com/office/powerpoint/2010/main" val="3977899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597B0-86DC-491A-43BC-DA66ECA6DFA5}"/>
            </a:ext>
          </a:extLst>
        </p:cNvPr>
        <p:cNvGrpSpPr/>
        <p:nvPr/>
      </p:nvGrpSpPr>
      <p:grpSpPr>
        <a:xfrm>
          <a:off x="0" y="0"/>
          <a:ext cx="0" cy="0"/>
          <a:chOff x="0" y="0"/>
          <a:chExt cx="0" cy="0"/>
        </a:xfrm>
      </p:grpSpPr>
      <p:pic>
        <p:nvPicPr>
          <p:cNvPr id="20" name="Graphic 19">
            <a:extLst>
              <a:ext uri="{FF2B5EF4-FFF2-40B4-BE49-F238E27FC236}">
                <a16:creationId xmlns:a16="http://schemas.microsoft.com/office/drawing/2014/main" id="{648568BE-DBE0-8E5D-D85B-45BC6FD444CF}"/>
              </a:ext>
            </a:extLst>
          </p:cNvPr>
          <p:cNvPicPr>
            <a:picLocks noChangeAspect="1"/>
          </p:cNvPicPr>
          <p:nvPr/>
        </p:nvPicPr>
        <p:blipFill>
          <a:blip r:embed="rId3">
            <a:extLst>
              <a:ext uri="{96DAC541-7B7A-43D3-8B79-37D633B846F1}">
                <asvg:svgBlip xmlns:asvg="http://schemas.microsoft.com/office/drawing/2016/SVG/main" r:embed="rId4"/>
              </a:ext>
            </a:extLst>
          </a:blip>
          <a:srcRect l="38792" t="22471" r="36177" b="55559"/>
          <a:stretch/>
        </p:blipFill>
        <p:spPr>
          <a:xfrm>
            <a:off x="1756523" y="493402"/>
            <a:ext cx="8678954" cy="3060739"/>
          </a:xfrm>
          <a:prstGeom prst="rect">
            <a:avLst/>
          </a:prstGeom>
        </p:spPr>
      </p:pic>
      <p:pic>
        <p:nvPicPr>
          <p:cNvPr id="22" name="Graphic 21">
            <a:extLst>
              <a:ext uri="{FF2B5EF4-FFF2-40B4-BE49-F238E27FC236}">
                <a16:creationId xmlns:a16="http://schemas.microsoft.com/office/drawing/2014/main" id="{2B9158D8-A2C3-7FAD-9457-B7A663829408}"/>
              </a:ext>
            </a:extLst>
          </p:cNvPr>
          <p:cNvPicPr>
            <a:picLocks noChangeAspect="1"/>
          </p:cNvPicPr>
          <p:nvPr/>
        </p:nvPicPr>
        <p:blipFill>
          <a:blip r:embed="rId5">
            <a:extLst>
              <a:ext uri="{96DAC541-7B7A-43D3-8B79-37D633B846F1}">
                <asvg:svgBlip xmlns:asvg="http://schemas.microsoft.com/office/drawing/2016/SVG/main" r:embed="rId6"/>
              </a:ext>
            </a:extLst>
          </a:blip>
          <a:srcRect l="42530" t="43272" r="39982" b="40166"/>
          <a:stretch/>
        </p:blipFill>
        <p:spPr>
          <a:xfrm>
            <a:off x="2340699" y="3328457"/>
            <a:ext cx="8094778" cy="3090733"/>
          </a:xfrm>
          <a:prstGeom prst="rect">
            <a:avLst/>
          </a:prstGeom>
        </p:spPr>
      </p:pic>
      <p:sp>
        <p:nvSpPr>
          <p:cNvPr id="24" name="TextBox 23">
            <a:extLst>
              <a:ext uri="{FF2B5EF4-FFF2-40B4-BE49-F238E27FC236}">
                <a16:creationId xmlns:a16="http://schemas.microsoft.com/office/drawing/2014/main" id="{721E7DF7-4679-899F-CB69-9444DFA61C9A}"/>
              </a:ext>
            </a:extLst>
          </p:cNvPr>
          <p:cNvSpPr txBox="1"/>
          <p:nvPr/>
        </p:nvSpPr>
        <p:spPr>
          <a:xfrm>
            <a:off x="9044214" y="6381478"/>
            <a:ext cx="6314179" cy="307777"/>
          </a:xfrm>
          <a:prstGeom prst="rect">
            <a:avLst/>
          </a:prstGeom>
          <a:noFill/>
        </p:spPr>
        <p:txBody>
          <a:bodyPr wrap="square">
            <a:spAutoFit/>
          </a:bodyPr>
          <a:lstStyle/>
          <a:p>
            <a:r>
              <a:rPr lang="en-US" sz="1400" dirty="0">
                <a:effectLst/>
              </a:rPr>
              <a:t>Hosseini, E. A., &amp; Fedorenko, E. (2023)</a:t>
            </a:r>
          </a:p>
        </p:txBody>
      </p:sp>
    </p:spTree>
    <p:extLst>
      <p:ext uri="{BB962C8B-B14F-4D97-AF65-F5344CB8AC3E}">
        <p14:creationId xmlns:p14="http://schemas.microsoft.com/office/powerpoint/2010/main" val="156157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4EFAF0-860D-640D-45CC-9C3149D2C285}"/>
            </a:ext>
          </a:extLst>
        </p:cNvPr>
        <p:cNvGrpSpPr/>
        <p:nvPr/>
      </p:nvGrpSpPr>
      <p:grpSpPr>
        <a:xfrm>
          <a:off x="0" y="0"/>
          <a:ext cx="0" cy="0"/>
          <a:chOff x="0" y="0"/>
          <a:chExt cx="0" cy="0"/>
        </a:xfrm>
      </p:grpSpPr>
      <p:pic>
        <p:nvPicPr>
          <p:cNvPr id="3075" name="Picture 3" descr="equation_1.pdf">
            <a:extLst>
              <a:ext uri="{FF2B5EF4-FFF2-40B4-BE49-F238E27FC236}">
                <a16:creationId xmlns:a16="http://schemas.microsoft.com/office/drawing/2014/main" id="{910CE474-D510-14CF-DA6B-E3FE7818C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9794" y="1548166"/>
            <a:ext cx="1655079" cy="3774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quation_2.pdf">
            <a:extLst>
              <a:ext uri="{FF2B5EF4-FFF2-40B4-BE49-F238E27FC236}">
                <a16:creationId xmlns:a16="http://schemas.microsoft.com/office/drawing/2014/main" id="{65E8D22D-D67D-901C-B652-927A2F366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9794" y="2297685"/>
            <a:ext cx="1887369" cy="377474"/>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equation_3.pdf">
            <a:extLst>
              <a:ext uri="{FF2B5EF4-FFF2-40B4-BE49-F238E27FC236}">
                <a16:creationId xmlns:a16="http://schemas.microsoft.com/office/drawing/2014/main" id="{547653B7-AC0C-C82F-119F-040853455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9794" y="2767893"/>
            <a:ext cx="3610536" cy="9820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quation_4.pdf">
            <a:extLst>
              <a:ext uri="{FF2B5EF4-FFF2-40B4-BE49-F238E27FC236}">
                <a16:creationId xmlns:a16="http://schemas.microsoft.com/office/drawing/2014/main" id="{75A71E11-1B56-8AA9-2501-86753C2F06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9794" y="3804744"/>
            <a:ext cx="1771982" cy="8859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6CCBF6-7D86-FAA4-73FC-589ACE3D9816}"/>
              </a:ext>
            </a:extLst>
          </p:cNvPr>
          <p:cNvSpPr txBox="1"/>
          <p:nvPr/>
        </p:nvSpPr>
        <p:spPr>
          <a:xfrm>
            <a:off x="7600065" y="692222"/>
            <a:ext cx="3286477" cy="400110"/>
          </a:xfrm>
          <a:prstGeom prst="rect">
            <a:avLst/>
          </a:prstGeom>
          <a:noFill/>
        </p:spPr>
        <p:txBody>
          <a:bodyPr wrap="none" rtlCol="0">
            <a:spAutoFit/>
          </a:bodyPr>
          <a:lstStyle/>
          <a:p>
            <a:r>
              <a:rPr lang="en-US" sz="2000" dirty="0"/>
              <a:t>Sentence curvature in layer </a:t>
            </a:r>
            <a:r>
              <a:rPr lang="en-US" sz="2000" i="1" dirty="0"/>
              <a:t>P</a:t>
            </a:r>
            <a:r>
              <a:rPr lang="en-US" sz="2000" dirty="0"/>
              <a:t>:</a:t>
            </a:r>
          </a:p>
        </p:txBody>
      </p:sp>
      <p:pic>
        <p:nvPicPr>
          <p:cNvPr id="9" name="Picture 7" descr="equation_5.pdf">
            <a:extLst>
              <a:ext uri="{FF2B5EF4-FFF2-40B4-BE49-F238E27FC236}">
                <a16:creationId xmlns:a16="http://schemas.microsoft.com/office/drawing/2014/main" id="{16AADDC7-151A-E289-E183-46B223F335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9794" y="4961558"/>
            <a:ext cx="2080416" cy="32422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8BE9F8FC-CE8A-D8BB-A137-EFAF30A5543A}"/>
              </a:ext>
            </a:extLst>
          </p:cNvPr>
          <p:cNvPicPr>
            <a:picLocks noChangeAspect="1"/>
          </p:cNvPicPr>
          <p:nvPr/>
        </p:nvPicPr>
        <p:blipFill>
          <a:blip r:embed="rId8">
            <a:extLst>
              <a:ext uri="{96DAC541-7B7A-43D3-8B79-37D633B846F1}">
                <asvg:svgBlip xmlns:asvg="http://schemas.microsoft.com/office/drawing/2016/SVG/main" r:embed="rId9"/>
              </a:ext>
            </a:extLst>
          </a:blip>
          <a:srcRect l="1186" t="51888" r="88904" b="28984"/>
          <a:stretch/>
        </p:blipFill>
        <p:spPr>
          <a:xfrm>
            <a:off x="358167" y="1075371"/>
            <a:ext cx="7014231" cy="5458745"/>
          </a:xfrm>
          <a:prstGeom prst="rect">
            <a:avLst/>
          </a:prstGeom>
        </p:spPr>
      </p:pic>
      <p:sp>
        <p:nvSpPr>
          <p:cNvPr id="13" name="TextBox 12">
            <a:extLst>
              <a:ext uri="{FF2B5EF4-FFF2-40B4-BE49-F238E27FC236}">
                <a16:creationId xmlns:a16="http://schemas.microsoft.com/office/drawing/2014/main" id="{7352928A-155E-181C-3C42-F8EC96840408}"/>
              </a:ext>
            </a:extLst>
          </p:cNvPr>
          <p:cNvSpPr txBox="1"/>
          <p:nvPr/>
        </p:nvSpPr>
        <p:spPr>
          <a:xfrm>
            <a:off x="1284924" y="808479"/>
            <a:ext cx="1904689" cy="369332"/>
          </a:xfrm>
          <a:prstGeom prst="rect">
            <a:avLst/>
          </a:prstGeom>
          <a:noFill/>
        </p:spPr>
        <p:txBody>
          <a:bodyPr wrap="none" rtlCol="0">
            <a:spAutoFit/>
          </a:bodyPr>
          <a:lstStyle/>
          <a:p>
            <a:r>
              <a:rPr lang="en-US" dirty="0"/>
              <a:t>Activation weights</a:t>
            </a:r>
          </a:p>
        </p:txBody>
      </p:sp>
      <p:sp>
        <p:nvSpPr>
          <p:cNvPr id="15" name="TextBox 14">
            <a:extLst>
              <a:ext uri="{FF2B5EF4-FFF2-40B4-BE49-F238E27FC236}">
                <a16:creationId xmlns:a16="http://schemas.microsoft.com/office/drawing/2014/main" id="{D6E6A0C2-1CBE-B556-3BB2-140F498F87B7}"/>
              </a:ext>
            </a:extLst>
          </p:cNvPr>
          <p:cNvSpPr txBox="1"/>
          <p:nvPr/>
        </p:nvSpPr>
        <p:spPr>
          <a:xfrm>
            <a:off x="8847439" y="6405542"/>
            <a:ext cx="6314179" cy="307777"/>
          </a:xfrm>
          <a:prstGeom prst="rect">
            <a:avLst/>
          </a:prstGeom>
          <a:noFill/>
        </p:spPr>
        <p:txBody>
          <a:bodyPr wrap="square">
            <a:spAutoFit/>
          </a:bodyPr>
          <a:lstStyle/>
          <a:p>
            <a:r>
              <a:rPr lang="en-US" sz="1400" dirty="0">
                <a:effectLst/>
              </a:rPr>
              <a:t>Hosseini, E. A., &amp; Fedorenko, E. (2023)</a:t>
            </a:r>
          </a:p>
        </p:txBody>
      </p:sp>
    </p:spTree>
    <p:extLst>
      <p:ext uri="{BB962C8B-B14F-4D97-AF65-F5344CB8AC3E}">
        <p14:creationId xmlns:p14="http://schemas.microsoft.com/office/powerpoint/2010/main" val="25270325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7957</TotalTime>
  <Words>1046</Words>
  <Application>Microsoft Macintosh PowerPoint</Application>
  <PresentationFormat>Widescreen</PresentationFormat>
  <Paragraphs>107</Paragraphs>
  <Slides>18</Slides>
  <Notes>14</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Predictive representations in vision and language</vt:lpstr>
      <vt:lpstr>PowerPoint Presentation</vt:lpstr>
      <vt:lpstr>PowerPoint Presentation</vt:lpstr>
      <vt:lpstr>PowerPoint Presentation</vt:lpstr>
      <vt:lpstr>PowerPoint Presentation</vt:lpstr>
      <vt:lpstr>PowerPoint Presentation</vt:lpstr>
      <vt:lpstr>Temporal straightening as a general predictive mechanism across domains? </vt:lpstr>
      <vt:lpstr>PowerPoint Presentation</vt:lpstr>
      <vt:lpstr>PowerPoint Presentation</vt:lpstr>
      <vt:lpstr>PowerPoint Presentation</vt:lpstr>
      <vt:lpstr>How about humans?</vt:lpstr>
      <vt:lpstr>How do we test this?</vt:lpstr>
      <vt:lpstr>Fitting AR(1) to data</vt:lpstr>
      <vt:lpstr>Coherence </vt:lpstr>
      <vt:lpstr>PowerPoint Presentation</vt:lpstr>
      <vt:lpstr>PowerPoint Presentation</vt:lpstr>
      <vt:lpstr>Thank you!</vt:lpstr>
      <vt:lpstr>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Jiaming Xu</dc:creator>
  <cp:lastModifiedBy>Jiaming Xu</cp:lastModifiedBy>
  <cp:revision>10</cp:revision>
  <dcterms:created xsi:type="dcterms:W3CDTF">2024-10-15T15:55:21Z</dcterms:created>
  <dcterms:modified xsi:type="dcterms:W3CDTF">2024-11-11T06:17:15Z</dcterms:modified>
</cp:coreProperties>
</file>